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 initials="D" lastIdx="16" clrIdx="0">
    <p:extLst>
      <p:ext uri="{19B8F6BF-5375-455C-9EA6-DF929625EA0E}">
        <p15:presenceInfo xmlns:p15="http://schemas.microsoft.com/office/powerpoint/2012/main" userId="Da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DC3"/>
    <a:srgbClr val="FFE48F"/>
    <a:srgbClr val="ECE0F8"/>
    <a:srgbClr val="F3ECFA"/>
    <a:srgbClr val="F2B800"/>
    <a:srgbClr val="FFC715"/>
    <a:srgbClr val="F9D3B9"/>
    <a:srgbClr val="FF9999"/>
    <a:srgbClr val="F5EFFB"/>
    <a:srgbClr val="C5D3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0851" autoAdjust="0"/>
  </p:normalViewPr>
  <p:slideViewPr>
    <p:cSldViewPr snapToGrid="0">
      <p:cViewPr varScale="1">
        <p:scale>
          <a:sx n="125" d="100"/>
          <a:sy n="125" d="100"/>
        </p:scale>
        <p:origin x="302" y="9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31" tIns="45716" rIns="91431" bIns="45716"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31" tIns="45716" rIns="91431" bIns="45716" rtlCol="0"/>
          <a:lstStyle>
            <a:lvl1pPr algn="r">
              <a:defRPr sz="1200"/>
            </a:lvl1pPr>
          </a:lstStyle>
          <a:p>
            <a:fld id="{5D2B9976-CB92-4E19-BD7B-F7F1B766AD73}" type="datetimeFigureOut">
              <a:rPr lang="de-DE" smtClean="0"/>
              <a:t>06.04.2023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1" tIns="45716" rIns="91431" bIns="45716"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31" tIns="45716" rIns="91431" bIns="45716"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4"/>
            <a:ext cx="2971800" cy="458787"/>
          </a:xfrm>
          <a:prstGeom prst="rect">
            <a:avLst/>
          </a:prstGeom>
        </p:spPr>
        <p:txBody>
          <a:bodyPr vert="horz" lIns="91431" tIns="45716" rIns="91431" bIns="45716"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4"/>
            <a:ext cx="2971800" cy="458787"/>
          </a:xfrm>
          <a:prstGeom prst="rect">
            <a:avLst/>
          </a:prstGeom>
        </p:spPr>
        <p:txBody>
          <a:bodyPr vert="horz" lIns="91431" tIns="45716" rIns="91431" bIns="45716" rtlCol="0" anchor="b"/>
          <a:lstStyle>
            <a:lvl1pPr algn="r">
              <a:defRPr sz="1200"/>
            </a:lvl1pPr>
          </a:lstStyle>
          <a:p>
            <a:fld id="{EED8E7F5-0551-4496-A732-23C451CC875A}" type="slidenum">
              <a:rPr lang="de-DE" smtClean="0"/>
              <a:t>‹Nr.›</a:t>
            </a:fld>
            <a:endParaRPr lang="de-DE"/>
          </a:p>
        </p:txBody>
      </p:sp>
    </p:spTree>
    <p:extLst>
      <p:ext uri="{BB962C8B-B14F-4D97-AF65-F5344CB8AC3E}">
        <p14:creationId xmlns:p14="http://schemas.microsoft.com/office/powerpoint/2010/main" val="3953643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14310">
              <a:defRPr/>
            </a:pPr>
            <a:r>
              <a:rPr lang="de-DE" dirty="0"/>
              <a:t>Die Veranstaltungen müssen nicht in der hier dargestellten Reihenfolge besucht werden. Sie können für Ihren individuellen Studienablaufplan die Veranstaltungen am äußeren Rand markieren und in andere Semester verschieben. Achten Sie dabei darauf, dass manche Veranstaltungen nur im Wintersemester (Schneeflockensymbol) oder nur im Sommersemester (Sonnensymbol) angeboten werden. Leistungen mit beiden Symbolen können sowohl im WiSe als auch im SoSe absolviert werden.</a:t>
            </a:r>
          </a:p>
          <a:p>
            <a:pPr defTabSz="914310">
              <a:defRPr/>
            </a:pPr>
            <a:endParaRPr lang="de-DE" dirty="0"/>
          </a:p>
          <a:p>
            <a:r>
              <a:rPr lang="de-DE" b="1" dirty="0"/>
              <a:t>WICHTIG: </a:t>
            </a:r>
            <a:r>
              <a:rPr lang="de-DE" dirty="0"/>
              <a:t>Maßgeblich für Regelungen, Abläufe und Anforderungen des Bachelorstudiengangs Psychologie ist die </a:t>
            </a:r>
            <a:r>
              <a:rPr lang="de-DE" b="1" dirty="0"/>
              <a:t>Prüfungsordnung.</a:t>
            </a:r>
            <a:r>
              <a:rPr lang="de-DE" dirty="0"/>
              <a:t> Die inhaltliche Beschreibung der Moduleinheiten bzw. Lehrveranstaltungen finden Sie im </a:t>
            </a:r>
            <a:r>
              <a:rPr lang="de-DE" b="1" dirty="0"/>
              <a:t>Modulhandbuch.</a:t>
            </a:r>
            <a:r>
              <a:rPr lang="de-DE" dirty="0"/>
              <a:t>  </a:t>
            </a:r>
          </a:p>
          <a:p>
            <a:endParaRPr lang="de-DE" b="1" dirty="0"/>
          </a:p>
          <a:p>
            <a:r>
              <a:rPr lang="de-DE" b="1" dirty="0"/>
              <a:t>Erläuterung:</a:t>
            </a:r>
            <a:r>
              <a:rPr lang="de-DE" dirty="0"/>
              <a:t> VL = Vorlesung, VL/Ü = Vorlesung mit Übung, VPS = Versuchspersonenstunden, S = Seminar, P=Praktikum, P/S=Praktikum mit begleitenden Seminar, SWS = Semesterwochenstunden, CPs = Creditpoints nach dem ECTS (European Credit Transfer System)</a:t>
            </a:r>
          </a:p>
        </p:txBody>
      </p:sp>
      <p:sp>
        <p:nvSpPr>
          <p:cNvPr id="4" name="Foliennummernplatzhalter 3"/>
          <p:cNvSpPr>
            <a:spLocks noGrp="1"/>
          </p:cNvSpPr>
          <p:nvPr>
            <p:ph type="sldNum" sz="quarter" idx="5"/>
          </p:nvPr>
        </p:nvSpPr>
        <p:spPr/>
        <p:txBody>
          <a:bodyPr/>
          <a:lstStyle/>
          <a:p>
            <a:fld id="{EED8E7F5-0551-4496-A732-23C451CC875A}" type="slidenum">
              <a:rPr lang="de-DE" smtClean="0"/>
              <a:t>1</a:t>
            </a:fld>
            <a:endParaRPr lang="de-DE"/>
          </a:p>
        </p:txBody>
      </p:sp>
    </p:spTree>
    <p:extLst>
      <p:ext uri="{BB962C8B-B14F-4D97-AF65-F5344CB8AC3E}">
        <p14:creationId xmlns:p14="http://schemas.microsoft.com/office/powerpoint/2010/main" val="3860967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6A8CFD-1A12-46EF-8BB0-2071A96E9F7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300CA9E-0795-41CA-B66E-E33B53C396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0B5B3E3-478D-4D0E-911F-2248B682E013}"/>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F9674CA7-3949-4DF0-AA14-E3B6DEE694D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660511-BCEF-4664-8262-45AB7E515A79}"/>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603991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E66E88-44ED-40D3-9643-5B29438C791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927AFF8-7A59-43A6-8471-58B77D3646B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75FBE16-C1AC-47A8-A11B-A9B0B302CC92}"/>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E5010984-DBA7-4F0F-A78F-EF04B068DC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32B7EDE-541C-47E1-A94E-4817E05A829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423809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992B96B-8071-4A4D-B973-775A46E043A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012EC49-14AF-4D27-8DCF-9901B4AEA3B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E840E0D-BC15-4946-B1F7-6E5EAAC3D9B8}"/>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C21F6E41-35CA-4FC4-8C66-D76901DFCD5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8952FDF-ED72-45ED-9513-F1845F370FB1}"/>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53953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FD421-6250-4FA6-9637-7B07DCD0F84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5668EDC-42D8-4EDA-8D0E-2063FCED6FF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796EBBB-A25D-44CB-91EB-B41C4438AB33}"/>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C6FB09D2-CC56-456E-B812-4AA0D154874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ECBE58-906D-4FBA-97F3-67F12D7DBC8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71572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072B68-7D9B-4267-9CB2-64FC2D1C0A4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052019D-ECE4-4225-992A-3FA5E921FA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577C909-2400-4876-9733-5FAB9838C5A5}"/>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5E6CD452-8ED7-4ED0-A115-D86A3B47B09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984F28C-0F0D-49BC-89F0-A6DF5C646121}"/>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31455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C8F8C3-E539-43C5-BBC1-F580820B2F1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982FAC-4E0F-4746-83FB-1BC33430233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777987B-97C2-4B62-98A0-09DE6DF0F9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B8513D5-CCE4-4ECC-BD48-936F58C17884}"/>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6" name="Fußzeilenplatzhalter 5">
            <a:extLst>
              <a:ext uri="{FF2B5EF4-FFF2-40B4-BE49-F238E27FC236}">
                <a16:creationId xmlns:a16="http://schemas.microsoft.com/office/drawing/2014/main" id="{565C24FE-0DB7-469A-BEE6-A70F7A8D015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932DD85-26BF-436B-98DA-905C17C74648}"/>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3378535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7B91F4-74F1-4319-90B1-5BE6BED1B05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1021E68-2119-4508-98E4-63A1C91626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46CA9EF-903A-484F-8FD8-907E6AF91CB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16A4433-CD80-48C2-9968-E0EAFEBB51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F4FBF10-0B7E-4991-8436-40BD8B200BE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45B8B13-2E40-4C80-9247-F55EC1E0EADF}"/>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8" name="Fußzeilenplatzhalter 7">
            <a:extLst>
              <a:ext uri="{FF2B5EF4-FFF2-40B4-BE49-F238E27FC236}">
                <a16:creationId xmlns:a16="http://schemas.microsoft.com/office/drawing/2014/main" id="{73E15C28-8262-484B-BDA8-711A844A2B4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A1045B9-A575-4526-85F7-B9E182735494}"/>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82072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5BD55A-B660-4812-9930-ACB589CBB48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A783A60-C651-4686-9792-4EEE3BB34478}"/>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4" name="Fußzeilenplatzhalter 3">
            <a:extLst>
              <a:ext uri="{FF2B5EF4-FFF2-40B4-BE49-F238E27FC236}">
                <a16:creationId xmlns:a16="http://schemas.microsoft.com/office/drawing/2014/main" id="{88247CAE-23D3-4CF7-805D-96B08BB2640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8E903D6-F5F6-4DE0-BE83-BDA868754E7F}"/>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243732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DA36D95-4F29-4CEE-A30B-0AA9C87D34A9}"/>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3" name="Fußzeilenplatzhalter 2">
            <a:extLst>
              <a:ext uri="{FF2B5EF4-FFF2-40B4-BE49-F238E27FC236}">
                <a16:creationId xmlns:a16="http://schemas.microsoft.com/office/drawing/2014/main" id="{9F94FBF2-4603-4196-AC57-CF885457BAE8}"/>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E58CCBD7-BB39-4A03-B972-299219B23908}"/>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97442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C05A88-CC9D-4614-BBCC-82A1151652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7DE4856-0614-465A-AF53-4EF9EE534C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43D1391-0B18-46D6-934C-57A5648391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AE0C908-BB2B-4642-A539-2030B5A71004}"/>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6" name="Fußzeilenplatzhalter 5">
            <a:extLst>
              <a:ext uri="{FF2B5EF4-FFF2-40B4-BE49-F238E27FC236}">
                <a16:creationId xmlns:a16="http://schemas.microsoft.com/office/drawing/2014/main" id="{B433F327-32AB-4CA8-A623-505A0B86497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DB26A5C-B81A-4598-B73F-BA633FC335F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676802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B93A1-5323-4AB3-9123-673893ABE3D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A0F82C7-22CB-498B-9916-9E149A9A68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04AB018-815A-450C-9C99-65C06DD9D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8760518-221B-49DF-88CA-B6B257E05CA1}"/>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6" name="Fußzeilenplatzhalter 5">
            <a:extLst>
              <a:ext uri="{FF2B5EF4-FFF2-40B4-BE49-F238E27FC236}">
                <a16:creationId xmlns:a16="http://schemas.microsoft.com/office/drawing/2014/main" id="{B46541CE-D81B-4B27-842D-991DA8F790F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8BBECD4-4C83-465C-9C9A-66E3E09A55D9}"/>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66411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2E09B4B-0C72-4A89-BE88-E9B530E53C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89269BE-5432-4A4C-8905-271647AFDE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1D35930-25E1-464B-A7F4-89C0B3BBC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EEAA97F9-32CD-4537-8A9A-8FCE056060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DD20F71-CF67-4FAB-BF87-407C438595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D82B1-2EA3-4117-9855-D26578CE5984}" type="slidenum">
              <a:rPr lang="de-DE" smtClean="0"/>
              <a:t>‹Nr.›</a:t>
            </a:fld>
            <a:endParaRPr lang="de-DE"/>
          </a:p>
        </p:txBody>
      </p:sp>
    </p:spTree>
    <p:extLst>
      <p:ext uri="{BB962C8B-B14F-4D97-AF65-F5344CB8AC3E}">
        <p14:creationId xmlns:p14="http://schemas.microsoft.com/office/powerpoint/2010/main" val="244452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3B76AB-3646-4E8F-AE51-3D81A78ABA1F}"/>
              </a:ext>
            </a:extLst>
          </p:cNvPr>
          <p:cNvSpPr>
            <a:spLocks noGrp="1"/>
          </p:cNvSpPr>
          <p:nvPr>
            <p:ph type="ctrTitle"/>
          </p:nvPr>
        </p:nvSpPr>
        <p:spPr>
          <a:xfrm>
            <a:off x="1495425" y="256672"/>
            <a:ext cx="9144000" cy="254507"/>
          </a:xfrm>
        </p:spPr>
        <p:txBody>
          <a:bodyPr lIns="36000" tIns="108000" rIns="36000" bIns="108000" anchor="ctr" anchorCtr="0">
            <a:noAutofit/>
          </a:bodyPr>
          <a:lstStyle/>
          <a:p>
            <a:r>
              <a:rPr lang="de-DE" sz="1400" b="1" dirty="0">
                <a:latin typeface="+mn-lt"/>
              </a:rPr>
              <a:t>Ablaufplan </a:t>
            </a:r>
            <a:r>
              <a:rPr lang="de-DE" sz="1400" b="1" dirty="0">
                <a:highlight>
                  <a:srgbClr val="C0C0C0"/>
                </a:highlight>
                <a:latin typeface="+mn-lt"/>
              </a:rPr>
              <a:t>Modell A</a:t>
            </a:r>
            <a:r>
              <a:rPr lang="de-DE" sz="1400" b="1" dirty="0">
                <a:latin typeface="+mn-lt"/>
              </a:rPr>
              <a:t>  -  M.Sc. Psychologie mit Schwerpunkt Klinische Psychologie &amp; Psychotherapie</a:t>
            </a:r>
          </a:p>
        </p:txBody>
      </p:sp>
      <p:grpSp>
        <p:nvGrpSpPr>
          <p:cNvPr id="299" name="Gruppieren 298">
            <a:extLst>
              <a:ext uri="{FF2B5EF4-FFF2-40B4-BE49-F238E27FC236}">
                <a16:creationId xmlns:a16="http://schemas.microsoft.com/office/drawing/2014/main" id="{FD0C76EC-2834-4BE5-905F-0A43A9213D83}"/>
              </a:ext>
            </a:extLst>
          </p:cNvPr>
          <p:cNvGrpSpPr/>
          <p:nvPr/>
        </p:nvGrpSpPr>
        <p:grpSpPr>
          <a:xfrm>
            <a:off x="52019" y="754828"/>
            <a:ext cx="377926" cy="1065289"/>
            <a:chOff x="52019" y="550108"/>
            <a:chExt cx="377926" cy="1065289"/>
          </a:xfrm>
        </p:grpSpPr>
        <p:sp>
          <p:nvSpPr>
            <p:cNvPr id="190" name="Rechteck 189">
              <a:extLst>
                <a:ext uri="{FF2B5EF4-FFF2-40B4-BE49-F238E27FC236}">
                  <a16:creationId xmlns:a16="http://schemas.microsoft.com/office/drawing/2014/main" id="{2FE6E8A6-8EC0-4B37-B4C8-A0AB29F53FBF}"/>
                </a:ext>
              </a:extLst>
            </p:cNvPr>
            <p:cNvSpPr/>
            <p:nvPr/>
          </p:nvSpPr>
          <p:spPr>
            <a:xfrm>
              <a:off x="52019" y="550108"/>
              <a:ext cx="377926" cy="1065289"/>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1. FS</a:t>
              </a:r>
            </a:p>
            <a:p>
              <a:pPr algn="ctr"/>
              <a:r>
                <a:rPr lang="de-DE" sz="750" dirty="0">
                  <a:solidFill>
                    <a:schemeClr val="tx1"/>
                  </a:solidFill>
                </a:rPr>
                <a:t>WiSe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64" name="Grafik 163" descr="Schneeflocke">
              <a:extLst>
                <a:ext uri="{FF2B5EF4-FFF2-40B4-BE49-F238E27FC236}">
                  <a16:creationId xmlns:a16="http://schemas.microsoft.com/office/drawing/2014/main" id="{53EF1E30-29AA-42D8-B59A-E191883E79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2814" y="1180101"/>
              <a:ext cx="175259" cy="175259"/>
            </a:xfrm>
            <a:prstGeom prst="rect">
              <a:avLst/>
            </a:prstGeom>
          </p:spPr>
        </p:pic>
      </p:grpSp>
      <p:grpSp>
        <p:nvGrpSpPr>
          <p:cNvPr id="297" name="Gruppieren 296">
            <a:extLst>
              <a:ext uri="{FF2B5EF4-FFF2-40B4-BE49-F238E27FC236}">
                <a16:creationId xmlns:a16="http://schemas.microsoft.com/office/drawing/2014/main" id="{AC0BDD4D-B7E9-4305-9065-D5E5718810F3}"/>
              </a:ext>
            </a:extLst>
          </p:cNvPr>
          <p:cNvGrpSpPr/>
          <p:nvPr/>
        </p:nvGrpSpPr>
        <p:grpSpPr>
          <a:xfrm>
            <a:off x="45023" y="3346978"/>
            <a:ext cx="384922" cy="1065290"/>
            <a:chOff x="45023" y="2842010"/>
            <a:chExt cx="384922" cy="1065290"/>
          </a:xfrm>
        </p:grpSpPr>
        <p:sp>
          <p:nvSpPr>
            <p:cNvPr id="189" name="Rechteck 188">
              <a:extLst>
                <a:ext uri="{FF2B5EF4-FFF2-40B4-BE49-F238E27FC236}">
                  <a16:creationId xmlns:a16="http://schemas.microsoft.com/office/drawing/2014/main" id="{A9BBC735-D879-4C58-9497-23ABA9177B59}"/>
                </a:ext>
              </a:extLst>
            </p:cNvPr>
            <p:cNvSpPr/>
            <p:nvPr/>
          </p:nvSpPr>
          <p:spPr>
            <a:xfrm>
              <a:off x="45023" y="2842010"/>
              <a:ext cx="384922" cy="106529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3. FS</a:t>
              </a:r>
            </a:p>
            <a:p>
              <a:pPr algn="ctr"/>
              <a:r>
                <a:rPr lang="de-DE" sz="750" dirty="0">
                  <a:solidFill>
                    <a:schemeClr val="tx1"/>
                  </a:solidFill>
                </a:rPr>
                <a:t>WiSe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65" name="Grafik 164" descr="Schneeflocke">
              <a:extLst>
                <a:ext uri="{FF2B5EF4-FFF2-40B4-BE49-F238E27FC236}">
                  <a16:creationId xmlns:a16="http://schemas.microsoft.com/office/drawing/2014/main" id="{FC6EEC90-EE5E-4C46-8197-29A1CD8B917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9614" y="3475090"/>
              <a:ext cx="175259" cy="175259"/>
            </a:xfrm>
            <a:prstGeom prst="rect">
              <a:avLst/>
            </a:prstGeom>
          </p:spPr>
        </p:pic>
      </p:grpSp>
      <p:grpSp>
        <p:nvGrpSpPr>
          <p:cNvPr id="298" name="Gruppieren 297">
            <a:extLst>
              <a:ext uri="{FF2B5EF4-FFF2-40B4-BE49-F238E27FC236}">
                <a16:creationId xmlns:a16="http://schemas.microsoft.com/office/drawing/2014/main" id="{1E617FB3-05E7-47AC-B6A6-53C537E45264}"/>
              </a:ext>
            </a:extLst>
          </p:cNvPr>
          <p:cNvGrpSpPr/>
          <p:nvPr/>
        </p:nvGrpSpPr>
        <p:grpSpPr>
          <a:xfrm>
            <a:off x="45023" y="2069193"/>
            <a:ext cx="384922" cy="1080000"/>
            <a:chOff x="45023" y="1693877"/>
            <a:chExt cx="384922" cy="1080000"/>
          </a:xfrm>
        </p:grpSpPr>
        <p:sp>
          <p:nvSpPr>
            <p:cNvPr id="58" name="Rechteck 57">
              <a:extLst>
                <a:ext uri="{FF2B5EF4-FFF2-40B4-BE49-F238E27FC236}">
                  <a16:creationId xmlns:a16="http://schemas.microsoft.com/office/drawing/2014/main" id="{1FD6D4B7-D943-48A6-B4E9-BDD4F2D27E18}"/>
                </a:ext>
              </a:extLst>
            </p:cNvPr>
            <p:cNvSpPr/>
            <p:nvPr/>
          </p:nvSpPr>
          <p:spPr>
            <a:xfrm>
              <a:off x="45023" y="1693877"/>
              <a:ext cx="384922" cy="1080000"/>
            </a:xfrm>
            <a:prstGeom prst="rect">
              <a:avLst/>
            </a:prstGeom>
            <a:solidFill>
              <a:srgbClr val="FEFDC3"/>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2. FS</a:t>
              </a:r>
            </a:p>
            <a:p>
              <a:pPr algn="ctr"/>
              <a:r>
                <a:rPr lang="de-DE" sz="750" dirty="0">
                  <a:solidFill>
                    <a:schemeClr val="tx1"/>
                  </a:solidFill>
                </a:rPr>
                <a:t>SoSe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69" name="Grafik 168" descr="Sonne">
              <a:extLst>
                <a:ext uri="{FF2B5EF4-FFF2-40B4-BE49-F238E27FC236}">
                  <a16:creationId xmlns:a16="http://schemas.microsoft.com/office/drawing/2014/main" id="{EFF2A04C-4539-4332-BEEB-9D29306F360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4806" y="2306472"/>
              <a:ext cx="175259" cy="175259"/>
            </a:xfrm>
            <a:prstGeom prst="rect">
              <a:avLst/>
            </a:prstGeom>
          </p:spPr>
        </p:pic>
      </p:grpSp>
      <p:grpSp>
        <p:nvGrpSpPr>
          <p:cNvPr id="296" name="Gruppieren 295">
            <a:extLst>
              <a:ext uri="{FF2B5EF4-FFF2-40B4-BE49-F238E27FC236}">
                <a16:creationId xmlns:a16="http://schemas.microsoft.com/office/drawing/2014/main" id="{31ABCB0B-E9AC-4C1A-A541-195AB30C2935}"/>
              </a:ext>
            </a:extLst>
          </p:cNvPr>
          <p:cNvGrpSpPr/>
          <p:nvPr/>
        </p:nvGrpSpPr>
        <p:grpSpPr>
          <a:xfrm>
            <a:off x="39750" y="4637869"/>
            <a:ext cx="384921" cy="1080154"/>
            <a:chOff x="39750" y="3999683"/>
            <a:chExt cx="384921" cy="1083718"/>
          </a:xfrm>
        </p:grpSpPr>
        <p:sp>
          <p:nvSpPr>
            <p:cNvPr id="60" name="Rechteck 59">
              <a:extLst>
                <a:ext uri="{FF2B5EF4-FFF2-40B4-BE49-F238E27FC236}">
                  <a16:creationId xmlns:a16="http://schemas.microsoft.com/office/drawing/2014/main" id="{62F04892-3E06-4B6A-8FBC-FFD544BF2549}"/>
                </a:ext>
              </a:extLst>
            </p:cNvPr>
            <p:cNvSpPr/>
            <p:nvPr/>
          </p:nvSpPr>
          <p:spPr>
            <a:xfrm>
              <a:off x="39750" y="3999683"/>
              <a:ext cx="384921" cy="1083718"/>
            </a:xfrm>
            <a:prstGeom prst="rect">
              <a:avLst/>
            </a:prstGeom>
            <a:solidFill>
              <a:srgbClr val="FEFDC3"/>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4. FS</a:t>
              </a:r>
            </a:p>
            <a:p>
              <a:pPr algn="ctr"/>
              <a:r>
                <a:rPr lang="de-DE" sz="750" dirty="0">
                  <a:solidFill>
                    <a:schemeClr val="tx1"/>
                  </a:solidFill>
                </a:rPr>
                <a:t>SoSe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70" name="Grafik 169" descr="Sonne">
              <a:extLst>
                <a:ext uri="{FF2B5EF4-FFF2-40B4-BE49-F238E27FC236}">
                  <a16:creationId xmlns:a16="http://schemas.microsoft.com/office/drawing/2014/main" id="{3FF1A33F-2350-4A94-997B-95B97B78C18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8494" y="4600023"/>
              <a:ext cx="175259" cy="175259"/>
            </a:xfrm>
            <a:prstGeom prst="rect">
              <a:avLst/>
            </a:prstGeom>
          </p:spPr>
        </p:pic>
      </p:grpSp>
      <p:grpSp>
        <p:nvGrpSpPr>
          <p:cNvPr id="279" name="Gruppieren 278">
            <a:extLst>
              <a:ext uri="{FF2B5EF4-FFF2-40B4-BE49-F238E27FC236}">
                <a16:creationId xmlns:a16="http://schemas.microsoft.com/office/drawing/2014/main" id="{21B12244-78CA-43B8-BCF7-48F59184336F}"/>
              </a:ext>
            </a:extLst>
          </p:cNvPr>
          <p:cNvGrpSpPr/>
          <p:nvPr/>
        </p:nvGrpSpPr>
        <p:grpSpPr>
          <a:xfrm>
            <a:off x="504066" y="3344731"/>
            <a:ext cx="2166145" cy="1080000"/>
            <a:chOff x="504066" y="2839763"/>
            <a:chExt cx="2166145" cy="1080000"/>
          </a:xfrm>
        </p:grpSpPr>
        <p:sp>
          <p:nvSpPr>
            <p:cNvPr id="248" name="Rechteck 247">
              <a:extLst>
                <a:ext uri="{FF2B5EF4-FFF2-40B4-BE49-F238E27FC236}">
                  <a16:creationId xmlns:a16="http://schemas.microsoft.com/office/drawing/2014/main" id="{E67E9341-BD90-4268-91F7-459A35357A74}"/>
                </a:ext>
              </a:extLst>
            </p:cNvPr>
            <p:cNvSpPr/>
            <p:nvPr/>
          </p:nvSpPr>
          <p:spPr>
            <a:xfrm>
              <a:off x="504066" y="2839763"/>
              <a:ext cx="2160000" cy="1080000"/>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M7: Forschungsorientiertes Praktikum - Psychotherapieforschung</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P Psychotherapieforschung</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5; 4</a:t>
              </a:r>
            </a:p>
          </p:txBody>
        </p:sp>
        <p:pic>
          <p:nvPicPr>
            <p:cNvPr id="256" name="Grafik 255" descr="Schneeflocke">
              <a:extLst>
                <a:ext uri="{FF2B5EF4-FFF2-40B4-BE49-F238E27FC236}">
                  <a16:creationId xmlns:a16="http://schemas.microsoft.com/office/drawing/2014/main" id="{62398EE7-0129-4270-B5C0-DC3A513E410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494952" y="3732110"/>
              <a:ext cx="175259" cy="175259"/>
            </a:xfrm>
            <a:prstGeom prst="rect">
              <a:avLst/>
            </a:prstGeom>
          </p:spPr>
        </p:pic>
      </p:grpSp>
      <p:grpSp>
        <p:nvGrpSpPr>
          <p:cNvPr id="94" name="Gruppieren 93">
            <a:extLst>
              <a:ext uri="{FF2B5EF4-FFF2-40B4-BE49-F238E27FC236}">
                <a16:creationId xmlns:a16="http://schemas.microsoft.com/office/drawing/2014/main" id="{F7F0E9F7-DA41-43A5-B57E-53EF9AED9456}"/>
              </a:ext>
            </a:extLst>
          </p:cNvPr>
          <p:cNvGrpSpPr/>
          <p:nvPr/>
        </p:nvGrpSpPr>
        <p:grpSpPr>
          <a:xfrm>
            <a:off x="4167357" y="755868"/>
            <a:ext cx="1080000" cy="1080000"/>
            <a:chOff x="4544127" y="551148"/>
            <a:chExt cx="1080000" cy="1080000"/>
          </a:xfrm>
        </p:grpSpPr>
        <p:sp>
          <p:nvSpPr>
            <p:cNvPr id="225" name="Rechteck 224">
              <a:extLst>
                <a:ext uri="{FF2B5EF4-FFF2-40B4-BE49-F238E27FC236}">
                  <a16:creationId xmlns:a16="http://schemas.microsoft.com/office/drawing/2014/main" id="{EDD30A8C-9679-4413-B851-68BD10D57A2A}"/>
                </a:ext>
              </a:extLst>
            </p:cNvPr>
            <p:cNvSpPr/>
            <p:nvPr/>
          </p:nvSpPr>
          <p:spPr>
            <a:xfrm>
              <a:off x="4544127" y="551148"/>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M3: Anwendungsvertiefung 1</a:t>
              </a:r>
            </a:p>
            <a:p>
              <a:pPr algn="ctr"/>
              <a:r>
                <a:rPr lang="de-DE" sz="750" dirty="0">
                  <a:solidFill>
                    <a:schemeClr val="tx1"/>
                  </a:solidFill>
                </a:rPr>
                <a:t> </a:t>
              </a:r>
            </a:p>
            <a:p>
              <a:pPr algn="ctr"/>
              <a:br>
                <a:rPr lang="de-DE" sz="750" dirty="0">
                  <a:solidFill>
                    <a:schemeClr val="tx1"/>
                  </a:solidFill>
                </a:rPr>
              </a:br>
              <a:r>
                <a:rPr lang="de-DE" sz="750" dirty="0">
                  <a:solidFill>
                    <a:schemeClr val="tx1"/>
                  </a:solidFill>
                </a:rPr>
                <a:t>VL Angewandte Psychotherapie</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5; 2</a:t>
              </a:r>
            </a:p>
          </p:txBody>
        </p:sp>
        <p:pic>
          <p:nvPicPr>
            <p:cNvPr id="257" name="Grafik 256" descr="Schneeflocke">
              <a:extLst>
                <a:ext uri="{FF2B5EF4-FFF2-40B4-BE49-F238E27FC236}">
                  <a16:creationId xmlns:a16="http://schemas.microsoft.com/office/drawing/2014/main" id="{E49A9312-BFA7-4AE2-AC80-C957818DE07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17804" y="1446559"/>
              <a:ext cx="175259" cy="175259"/>
            </a:xfrm>
            <a:prstGeom prst="rect">
              <a:avLst/>
            </a:prstGeom>
          </p:spPr>
        </p:pic>
      </p:grpSp>
      <p:grpSp>
        <p:nvGrpSpPr>
          <p:cNvPr id="90" name="Gruppieren 89">
            <a:extLst>
              <a:ext uri="{FF2B5EF4-FFF2-40B4-BE49-F238E27FC236}">
                <a16:creationId xmlns:a16="http://schemas.microsoft.com/office/drawing/2014/main" id="{9B219BF7-06A2-42E2-981B-C9BE88BC88FC}"/>
              </a:ext>
            </a:extLst>
          </p:cNvPr>
          <p:cNvGrpSpPr/>
          <p:nvPr/>
        </p:nvGrpSpPr>
        <p:grpSpPr>
          <a:xfrm>
            <a:off x="2909570" y="755238"/>
            <a:ext cx="1084225" cy="1080000"/>
            <a:chOff x="3064066" y="550518"/>
            <a:chExt cx="1084225" cy="1080000"/>
          </a:xfrm>
        </p:grpSpPr>
        <p:sp>
          <p:nvSpPr>
            <p:cNvPr id="224" name="Rechteck 223">
              <a:extLst>
                <a:ext uri="{FF2B5EF4-FFF2-40B4-BE49-F238E27FC236}">
                  <a16:creationId xmlns:a16="http://schemas.microsoft.com/office/drawing/2014/main" id="{22C8A41C-6920-4EBB-8C93-A9ED6ACE8475}"/>
                </a:ext>
              </a:extLst>
            </p:cNvPr>
            <p:cNvSpPr/>
            <p:nvPr/>
          </p:nvSpPr>
          <p:spPr>
            <a:xfrm>
              <a:off x="3064066" y="550518"/>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 Diagnostische Methoden i. d. Klinischen Psychologie</a:t>
              </a:r>
            </a:p>
            <a:p>
              <a:pPr algn="ctr"/>
              <a:br>
                <a:rPr lang="de-DE" sz="750" dirty="0">
                  <a:solidFill>
                    <a:schemeClr val="tx1"/>
                  </a:solidFill>
                </a:rPr>
              </a:br>
              <a:r>
                <a:rPr lang="de-DE" sz="750" dirty="0">
                  <a:solidFill>
                    <a:schemeClr val="tx1"/>
                  </a:solidFill>
                </a:rPr>
                <a:t>VL Praxis d. Psychologischen Diagnostik</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258" name="Grafik 257" descr="Schneeflocke">
              <a:extLst>
                <a:ext uri="{FF2B5EF4-FFF2-40B4-BE49-F238E27FC236}">
                  <a16:creationId xmlns:a16="http://schemas.microsoft.com/office/drawing/2014/main" id="{2CA18323-D4E7-4E6F-9B6E-DD8478D7C34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73032" y="1448242"/>
              <a:ext cx="175259" cy="175259"/>
            </a:xfrm>
            <a:prstGeom prst="rect">
              <a:avLst/>
            </a:prstGeom>
          </p:spPr>
        </p:pic>
      </p:grpSp>
      <p:grpSp>
        <p:nvGrpSpPr>
          <p:cNvPr id="74" name="Gruppieren 73">
            <a:extLst>
              <a:ext uri="{FF2B5EF4-FFF2-40B4-BE49-F238E27FC236}">
                <a16:creationId xmlns:a16="http://schemas.microsoft.com/office/drawing/2014/main" id="{9DFDF2B5-EC97-43F1-AC24-2550E77F8457}"/>
              </a:ext>
            </a:extLst>
          </p:cNvPr>
          <p:cNvGrpSpPr/>
          <p:nvPr/>
        </p:nvGrpSpPr>
        <p:grpSpPr>
          <a:xfrm>
            <a:off x="1629046" y="752195"/>
            <a:ext cx="1090157" cy="1080000"/>
            <a:chOff x="1745054" y="547475"/>
            <a:chExt cx="1090157" cy="1080000"/>
          </a:xfrm>
        </p:grpSpPr>
        <p:sp>
          <p:nvSpPr>
            <p:cNvPr id="229" name="Rechteck 228">
              <a:extLst>
                <a:ext uri="{FF2B5EF4-FFF2-40B4-BE49-F238E27FC236}">
                  <a16:creationId xmlns:a16="http://schemas.microsoft.com/office/drawing/2014/main" id="{B9B1B24D-8799-453C-8FF1-DA5137AEF115}"/>
                </a:ext>
              </a:extLst>
            </p:cNvPr>
            <p:cNvSpPr/>
            <p:nvPr/>
          </p:nvSpPr>
          <p:spPr>
            <a:xfrm>
              <a:off x="1745054" y="547475"/>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Wissenschaftliche Methodologie</a:t>
              </a:r>
              <a:br>
                <a:rPr lang="de-DE" sz="750" dirty="0">
                  <a:solidFill>
                    <a:schemeClr val="tx1"/>
                  </a:solidFill>
                </a:rPr>
              </a:br>
              <a:r>
                <a:rPr lang="de-DE" sz="750" dirty="0">
                  <a:solidFill>
                    <a:schemeClr val="tx1"/>
                  </a:solidFill>
                </a:rPr>
                <a:t> </a:t>
              </a:r>
            </a:p>
            <a:p>
              <a:pPr algn="ctr"/>
              <a:br>
                <a:rPr lang="de-DE" sz="750" dirty="0">
                  <a:solidFill>
                    <a:schemeClr val="tx1"/>
                  </a:solidFill>
                </a:rPr>
              </a:br>
              <a:r>
                <a:rPr lang="de-DE" sz="750" dirty="0">
                  <a:solidFill>
                    <a:schemeClr val="tx1"/>
                  </a:solidFill>
                </a:rPr>
                <a:t>Ü Fortgeschrittene Forschungsmethoden &amp; Diagnostik 1</a:t>
              </a:r>
              <a:br>
                <a:rPr lang="de-DE" sz="750" dirty="0">
                  <a:solidFill>
                    <a:schemeClr val="tx1"/>
                  </a:solidFill>
                </a:rPr>
              </a:br>
              <a:br>
                <a:rPr lang="de-DE" sz="750" dirty="0">
                  <a:solidFill>
                    <a:schemeClr val="tx1"/>
                  </a:solidFill>
                </a:rPr>
              </a:br>
              <a:r>
                <a:rPr lang="de-DE" sz="750" dirty="0">
                  <a:solidFill>
                    <a:schemeClr val="tx1"/>
                  </a:solidFill>
                </a:rPr>
                <a:t>1; 2</a:t>
              </a:r>
            </a:p>
          </p:txBody>
        </p:sp>
        <p:pic>
          <p:nvPicPr>
            <p:cNvPr id="259" name="Grafik 258" descr="Schneeflocke">
              <a:extLst>
                <a:ext uri="{FF2B5EF4-FFF2-40B4-BE49-F238E27FC236}">
                  <a16:creationId xmlns:a16="http://schemas.microsoft.com/office/drawing/2014/main" id="{B80BB63E-507E-4102-BDC9-78912EC5631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59952" y="1450001"/>
              <a:ext cx="175259" cy="175259"/>
            </a:xfrm>
            <a:prstGeom prst="rect">
              <a:avLst/>
            </a:prstGeom>
          </p:spPr>
        </p:pic>
      </p:grpSp>
      <p:grpSp>
        <p:nvGrpSpPr>
          <p:cNvPr id="73" name="Gruppieren 72">
            <a:extLst>
              <a:ext uri="{FF2B5EF4-FFF2-40B4-BE49-F238E27FC236}">
                <a16:creationId xmlns:a16="http://schemas.microsoft.com/office/drawing/2014/main" id="{A34EAC2F-0929-40FA-BD73-0B995C3F414B}"/>
              </a:ext>
            </a:extLst>
          </p:cNvPr>
          <p:cNvGrpSpPr/>
          <p:nvPr/>
        </p:nvGrpSpPr>
        <p:grpSpPr>
          <a:xfrm>
            <a:off x="506691" y="751178"/>
            <a:ext cx="1108103" cy="1080000"/>
            <a:chOff x="506691" y="546458"/>
            <a:chExt cx="1108103" cy="1080000"/>
          </a:xfrm>
        </p:grpSpPr>
        <p:sp>
          <p:nvSpPr>
            <p:cNvPr id="48" name="Rechteck 47">
              <a:extLst>
                <a:ext uri="{FF2B5EF4-FFF2-40B4-BE49-F238E27FC236}">
                  <a16:creationId xmlns:a16="http://schemas.microsoft.com/office/drawing/2014/main" id="{4CDC9A2C-6E83-4FCA-86EB-E1D54965FA12}"/>
                </a:ext>
              </a:extLst>
            </p:cNvPr>
            <p:cNvSpPr/>
            <p:nvPr/>
          </p:nvSpPr>
          <p:spPr>
            <a:xfrm>
              <a:off x="506691" y="546458"/>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Wissenschaftliche Methodologie</a:t>
              </a:r>
              <a:br>
                <a:rPr lang="de-DE" sz="750" dirty="0">
                  <a:solidFill>
                    <a:schemeClr val="tx1"/>
                  </a:solidFill>
                </a:rPr>
              </a:b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VL Fortgeschrittene Forschungsmethoden &amp; Diagnostik 1</a:t>
              </a: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260" name="Grafik 259" descr="Schneeflocke">
              <a:extLst>
                <a:ext uri="{FF2B5EF4-FFF2-40B4-BE49-F238E27FC236}">
                  <a16:creationId xmlns:a16="http://schemas.microsoft.com/office/drawing/2014/main" id="{5A0D659D-6268-4446-8C3F-33DBFAD3E21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39535" y="1444970"/>
              <a:ext cx="175259" cy="175259"/>
            </a:xfrm>
            <a:prstGeom prst="rect">
              <a:avLst/>
            </a:prstGeom>
          </p:spPr>
        </p:pic>
      </p:grpSp>
      <p:grpSp>
        <p:nvGrpSpPr>
          <p:cNvPr id="135" name="Gruppieren 134">
            <a:extLst>
              <a:ext uri="{FF2B5EF4-FFF2-40B4-BE49-F238E27FC236}">
                <a16:creationId xmlns:a16="http://schemas.microsoft.com/office/drawing/2014/main" id="{E8CB16F1-E941-41E0-9F16-A10D9450717D}"/>
              </a:ext>
            </a:extLst>
          </p:cNvPr>
          <p:cNvGrpSpPr/>
          <p:nvPr/>
        </p:nvGrpSpPr>
        <p:grpSpPr>
          <a:xfrm>
            <a:off x="3931926" y="2062742"/>
            <a:ext cx="1080000" cy="1080000"/>
            <a:chOff x="4129822" y="1687426"/>
            <a:chExt cx="1080000" cy="1080000"/>
          </a:xfrm>
        </p:grpSpPr>
        <p:sp>
          <p:nvSpPr>
            <p:cNvPr id="223" name="Rechteck 222">
              <a:extLst>
                <a:ext uri="{FF2B5EF4-FFF2-40B4-BE49-F238E27FC236}">
                  <a16:creationId xmlns:a16="http://schemas.microsoft.com/office/drawing/2014/main" id="{8FE383C4-F9F5-48A8-A9AF-6434784D84FD}"/>
                </a:ext>
              </a:extLst>
            </p:cNvPr>
            <p:cNvSpPr/>
            <p:nvPr/>
          </p:nvSpPr>
          <p:spPr>
            <a:xfrm>
              <a:off x="4129822" y="1687426"/>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M3: Anwendungsvertiefung 1</a:t>
              </a: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VL Dokumentation &amp; Evaluation psychotherap. Behandlungen</a:t>
              </a:r>
              <a:br>
                <a:rPr lang="de-DE" sz="750" dirty="0">
                  <a:solidFill>
                    <a:schemeClr val="tx1"/>
                  </a:solidFill>
                </a:rPr>
              </a:br>
              <a:br>
                <a:rPr lang="de-DE" sz="750" dirty="0">
                  <a:solidFill>
                    <a:schemeClr val="tx1"/>
                  </a:solidFill>
                </a:rPr>
              </a:br>
              <a:r>
                <a:rPr lang="de-DE" sz="750" dirty="0">
                  <a:solidFill>
                    <a:schemeClr val="tx1"/>
                  </a:solidFill>
                </a:rPr>
                <a:t>2; 2</a:t>
              </a:r>
            </a:p>
          </p:txBody>
        </p:sp>
        <p:pic>
          <p:nvPicPr>
            <p:cNvPr id="261" name="Grafik 260" descr="Sonne">
              <a:extLst>
                <a:ext uri="{FF2B5EF4-FFF2-40B4-BE49-F238E27FC236}">
                  <a16:creationId xmlns:a16="http://schemas.microsoft.com/office/drawing/2014/main" id="{AF96C676-A9AF-4D9C-987E-392E1466F1F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023471" y="2581402"/>
              <a:ext cx="175259" cy="175259"/>
            </a:xfrm>
            <a:prstGeom prst="rect">
              <a:avLst/>
            </a:prstGeom>
          </p:spPr>
        </p:pic>
      </p:grpSp>
      <p:grpSp>
        <p:nvGrpSpPr>
          <p:cNvPr id="41" name="Gruppieren 40">
            <a:extLst>
              <a:ext uri="{FF2B5EF4-FFF2-40B4-BE49-F238E27FC236}">
                <a16:creationId xmlns:a16="http://schemas.microsoft.com/office/drawing/2014/main" id="{6179B1CE-C895-450F-B07E-91F5F6561549}"/>
              </a:ext>
            </a:extLst>
          </p:cNvPr>
          <p:cNvGrpSpPr/>
          <p:nvPr/>
        </p:nvGrpSpPr>
        <p:grpSpPr>
          <a:xfrm>
            <a:off x="2786918" y="2065020"/>
            <a:ext cx="1080000" cy="1080000"/>
            <a:chOff x="3074342" y="1689704"/>
            <a:chExt cx="1181325" cy="1068352"/>
          </a:xfrm>
        </p:grpSpPr>
        <p:sp>
          <p:nvSpPr>
            <p:cNvPr id="227" name="Rechteck 226">
              <a:extLst>
                <a:ext uri="{FF2B5EF4-FFF2-40B4-BE49-F238E27FC236}">
                  <a16:creationId xmlns:a16="http://schemas.microsoft.com/office/drawing/2014/main" id="{97560337-CBF2-4BBD-90EA-208883D01096}"/>
                </a:ext>
              </a:extLst>
            </p:cNvPr>
            <p:cNvSpPr/>
            <p:nvPr/>
          </p:nvSpPr>
          <p:spPr>
            <a:xfrm>
              <a:off x="3074342" y="1689704"/>
              <a:ext cx="1181325" cy="1068352"/>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 Diagnostische Methoden i. d. Klinischen Psychologie</a:t>
              </a:r>
            </a:p>
            <a:p>
              <a:pPr algn="ctr"/>
              <a:br>
                <a:rPr lang="de-DE" sz="750" dirty="0">
                  <a:solidFill>
                    <a:schemeClr val="tx1"/>
                  </a:solidFill>
                </a:rPr>
              </a:br>
              <a:r>
                <a:rPr lang="de-DE" sz="750" dirty="0">
                  <a:solidFill>
                    <a:schemeClr val="tx1"/>
                  </a:solidFill>
                </a:rPr>
                <a:t>S Vertiefungsseminar Praxis d. Psycholog. Diagnostik</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262" name="Grafik 261" descr="Sonne">
              <a:extLst>
                <a:ext uri="{FF2B5EF4-FFF2-40B4-BE49-F238E27FC236}">
                  <a16:creationId xmlns:a16="http://schemas.microsoft.com/office/drawing/2014/main" id="{71867E4E-2D3F-4E55-889A-4DADB3EDAF9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065023" y="2550557"/>
              <a:ext cx="175259" cy="175259"/>
            </a:xfrm>
            <a:prstGeom prst="rect">
              <a:avLst/>
            </a:prstGeom>
          </p:spPr>
        </p:pic>
      </p:grpSp>
      <p:grpSp>
        <p:nvGrpSpPr>
          <p:cNvPr id="71" name="Gruppieren 70">
            <a:extLst>
              <a:ext uri="{FF2B5EF4-FFF2-40B4-BE49-F238E27FC236}">
                <a16:creationId xmlns:a16="http://schemas.microsoft.com/office/drawing/2014/main" id="{7EA17327-912E-48E9-A51C-951FA803F229}"/>
              </a:ext>
            </a:extLst>
          </p:cNvPr>
          <p:cNvGrpSpPr/>
          <p:nvPr/>
        </p:nvGrpSpPr>
        <p:grpSpPr>
          <a:xfrm>
            <a:off x="1622829" y="2065020"/>
            <a:ext cx="1080915" cy="1080000"/>
            <a:chOff x="1687501" y="1689704"/>
            <a:chExt cx="1182325" cy="1068352"/>
          </a:xfrm>
        </p:grpSpPr>
        <p:sp>
          <p:nvSpPr>
            <p:cNvPr id="230" name="Rechteck 229">
              <a:extLst>
                <a:ext uri="{FF2B5EF4-FFF2-40B4-BE49-F238E27FC236}">
                  <a16:creationId xmlns:a16="http://schemas.microsoft.com/office/drawing/2014/main" id="{6E56B2AA-6B21-4984-B77E-A6CC379ABB40}"/>
                </a:ext>
              </a:extLst>
            </p:cNvPr>
            <p:cNvSpPr/>
            <p:nvPr/>
          </p:nvSpPr>
          <p:spPr>
            <a:xfrm>
              <a:off x="1687501" y="1689704"/>
              <a:ext cx="1181325" cy="1068352"/>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Wissenschaftliche Methodologie</a:t>
              </a:r>
              <a:br>
                <a:rPr lang="de-DE" sz="750" dirty="0">
                  <a:solidFill>
                    <a:schemeClr val="tx1"/>
                  </a:solidFill>
                </a:rPr>
              </a:b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Ü Fortgeschrittene Forschungsmethoden &amp; Diagnostik 2</a:t>
              </a:r>
              <a:br>
                <a:rPr lang="de-DE" sz="750" dirty="0">
                  <a:solidFill>
                    <a:schemeClr val="tx1"/>
                  </a:solidFill>
                </a:rPr>
              </a:br>
              <a:br>
                <a:rPr lang="de-DE" sz="750" dirty="0">
                  <a:solidFill>
                    <a:schemeClr val="tx1"/>
                  </a:solidFill>
                </a:rPr>
              </a:br>
              <a:r>
                <a:rPr lang="de-DE" sz="750" dirty="0">
                  <a:solidFill>
                    <a:schemeClr val="tx1"/>
                  </a:solidFill>
                </a:rPr>
                <a:t>1; 2</a:t>
              </a:r>
            </a:p>
          </p:txBody>
        </p:sp>
        <p:pic>
          <p:nvPicPr>
            <p:cNvPr id="263" name="Grafik 262" descr="Sonne">
              <a:extLst>
                <a:ext uri="{FF2B5EF4-FFF2-40B4-BE49-F238E27FC236}">
                  <a16:creationId xmlns:a16="http://schemas.microsoft.com/office/drawing/2014/main" id="{D97A34A9-C0D5-430D-A0E9-0652222E74A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694567" y="2580053"/>
              <a:ext cx="175259" cy="175259"/>
            </a:xfrm>
            <a:prstGeom prst="rect">
              <a:avLst/>
            </a:prstGeom>
          </p:spPr>
        </p:pic>
      </p:grpSp>
      <p:grpSp>
        <p:nvGrpSpPr>
          <p:cNvPr id="70" name="Gruppieren 69">
            <a:extLst>
              <a:ext uri="{FF2B5EF4-FFF2-40B4-BE49-F238E27FC236}">
                <a16:creationId xmlns:a16="http://schemas.microsoft.com/office/drawing/2014/main" id="{48294B7B-3CAD-4FA2-A8E0-C33444BDB676}"/>
              </a:ext>
            </a:extLst>
          </p:cNvPr>
          <p:cNvGrpSpPr/>
          <p:nvPr/>
        </p:nvGrpSpPr>
        <p:grpSpPr>
          <a:xfrm>
            <a:off x="504962" y="2065020"/>
            <a:ext cx="1080000" cy="1080000"/>
            <a:chOff x="506690" y="1689704"/>
            <a:chExt cx="1181325" cy="1068352"/>
          </a:xfrm>
        </p:grpSpPr>
        <p:sp>
          <p:nvSpPr>
            <p:cNvPr id="228" name="Rechteck 227">
              <a:extLst>
                <a:ext uri="{FF2B5EF4-FFF2-40B4-BE49-F238E27FC236}">
                  <a16:creationId xmlns:a16="http://schemas.microsoft.com/office/drawing/2014/main" id="{5708A1B6-3FCD-4488-BA1B-CAE0CEC0E906}"/>
                </a:ext>
              </a:extLst>
            </p:cNvPr>
            <p:cNvSpPr/>
            <p:nvPr/>
          </p:nvSpPr>
          <p:spPr>
            <a:xfrm>
              <a:off x="506690" y="1689704"/>
              <a:ext cx="1181325" cy="1068352"/>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Wissenschaftliche Methodologie</a:t>
              </a:r>
              <a:br>
                <a:rPr lang="de-DE" sz="750" dirty="0">
                  <a:solidFill>
                    <a:schemeClr val="tx1"/>
                  </a:solidFill>
                </a:rPr>
              </a:br>
              <a:r>
                <a:rPr lang="de-DE" sz="750" dirty="0">
                  <a:solidFill>
                    <a:schemeClr val="tx1"/>
                  </a:solidFill>
                </a:rPr>
                <a:t> </a:t>
              </a:r>
            </a:p>
            <a:p>
              <a:pPr algn="ctr"/>
              <a:br>
                <a:rPr lang="de-DE" sz="750" dirty="0">
                  <a:solidFill>
                    <a:schemeClr val="tx1"/>
                  </a:solidFill>
                </a:rPr>
              </a:br>
              <a:r>
                <a:rPr lang="de-DE" sz="750" dirty="0">
                  <a:solidFill>
                    <a:schemeClr val="tx1"/>
                  </a:solidFill>
                </a:rPr>
                <a:t>VL Fortgeschrittene Forschungsmethoden &amp; Diagnostik 2</a:t>
              </a: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264" name="Grafik 263" descr="Sonne">
              <a:extLst>
                <a:ext uri="{FF2B5EF4-FFF2-40B4-BE49-F238E27FC236}">
                  <a16:creationId xmlns:a16="http://schemas.microsoft.com/office/drawing/2014/main" id="{804289DD-C173-4DEC-AEB1-DD9E54F9A91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506465" y="2574613"/>
              <a:ext cx="175259" cy="175259"/>
            </a:xfrm>
            <a:prstGeom prst="rect">
              <a:avLst/>
            </a:prstGeom>
          </p:spPr>
        </p:pic>
      </p:grpSp>
      <p:grpSp>
        <p:nvGrpSpPr>
          <p:cNvPr id="143" name="Gruppieren 142">
            <a:extLst>
              <a:ext uri="{FF2B5EF4-FFF2-40B4-BE49-F238E27FC236}">
                <a16:creationId xmlns:a16="http://schemas.microsoft.com/office/drawing/2014/main" id="{4FD2B781-9D74-4E1B-B9B1-19A2FA8156F9}"/>
              </a:ext>
            </a:extLst>
          </p:cNvPr>
          <p:cNvGrpSpPr/>
          <p:nvPr/>
        </p:nvGrpSpPr>
        <p:grpSpPr>
          <a:xfrm>
            <a:off x="8396538" y="2061032"/>
            <a:ext cx="2160000" cy="1080000"/>
            <a:chOff x="8396538" y="1685716"/>
            <a:chExt cx="2160000" cy="1080000"/>
          </a:xfrm>
        </p:grpSpPr>
        <p:sp>
          <p:nvSpPr>
            <p:cNvPr id="247" name="Rechteck 246">
              <a:extLst>
                <a:ext uri="{FF2B5EF4-FFF2-40B4-BE49-F238E27FC236}">
                  <a16:creationId xmlns:a16="http://schemas.microsoft.com/office/drawing/2014/main" id="{CDD9B399-46D3-4080-B071-4FA4CDEB92DE}"/>
                </a:ext>
              </a:extLst>
            </p:cNvPr>
            <p:cNvSpPr/>
            <p:nvPr/>
          </p:nvSpPr>
          <p:spPr>
            <a:xfrm>
              <a:off x="8396538" y="1685716"/>
              <a:ext cx="216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M5: Praxis der Intervention</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FS Praxis der Intervention 2</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8; 4</a:t>
              </a:r>
            </a:p>
          </p:txBody>
        </p:sp>
        <p:pic>
          <p:nvPicPr>
            <p:cNvPr id="265" name="Grafik 264" descr="Sonne">
              <a:extLst>
                <a:ext uri="{FF2B5EF4-FFF2-40B4-BE49-F238E27FC236}">
                  <a16:creationId xmlns:a16="http://schemas.microsoft.com/office/drawing/2014/main" id="{F0E2820C-CBE2-4691-A54B-5D633C4E125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371827" y="2577335"/>
              <a:ext cx="175259" cy="175259"/>
            </a:xfrm>
            <a:prstGeom prst="rect">
              <a:avLst/>
            </a:prstGeom>
          </p:spPr>
        </p:pic>
      </p:grpSp>
      <p:grpSp>
        <p:nvGrpSpPr>
          <p:cNvPr id="142" name="Gruppieren 141">
            <a:extLst>
              <a:ext uri="{FF2B5EF4-FFF2-40B4-BE49-F238E27FC236}">
                <a16:creationId xmlns:a16="http://schemas.microsoft.com/office/drawing/2014/main" id="{5049C45F-7ED9-422C-906C-C6B5ABCF6853}"/>
              </a:ext>
            </a:extLst>
          </p:cNvPr>
          <p:cNvGrpSpPr/>
          <p:nvPr/>
        </p:nvGrpSpPr>
        <p:grpSpPr>
          <a:xfrm>
            <a:off x="6195118" y="2062741"/>
            <a:ext cx="2160000" cy="1080000"/>
            <a:chOff x="6195118" y="1687425"/>
            <a:chExt cx="2160000" cy="1080000"/>
          </a:xfrm>
        </p:grpSpPr>
        <p:sp>
          <p:nvSpPr>
            <p:cNvPr id="246" name="Rechteck 245">
              <a:extLst>
                <a:ext uri="{FF2B5EF4-FFF2-40B4-BE49-F238E27FC236}">
                  <a16:creationId xmlns:a16="http://schemas.microsoft.com/office/drawing/2014/main" id="{FEB563BB-8D8C-459D-8A21-E2FAABF7164B}"/>
                </a:ext>
              </a:extLst>
            </p:cNvPr>
            <p:cNvSpPr/>
            <p:nvPr/>
          </p:nvSpPr>
          <p:spPr>
            <a:xfrm>
              <a:off x="6195118" y="1687425"/>
              <a:ext cx="216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M5: Praxis der Intervention</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FS Praxis der Intervention 1</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8; 4</a:t>
              </a:r>
            </a:p>
          </p:txBody>
        </p:sp>
        <p:pic>
          <p:nvPicPr>
            <p:cNvPr id="266" name="Grafik 265" descr="Sonne">
              <a:extLst>
                <a:ext uri="{FF2B5EF4-FFF2-40B4-BE49-F238E27FC236}">
                  <a16:creationId xmlns:a16="http://schemas.microsoft.com/office/drawing/2014/main" id="{FFEA7B79-DB3C-496D-AF90-6A5627AD4AF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178589" y="2590110"/>
              <a:ext cx="175259" cy="175259"/>
            </a:xfrm>
            <a:prstGeom prst="rect">
              <a:avLst/>
            </a:prstGeom>
          </p:spPr>
        </p:pic>
      </p:grpSp>
      <p:grpSp>
        <p:nvGrpSpPr>
          <p:cNvPr id="136" name="Gruppieren 135">
            <a:extLst>
              <a:ext uri="{FF2B5EF4-FFF2-40B4-BE49-F238E27FC236}">
                <a16:creationId xmlns:a16="http://schemas.microsoft.com/office/drawing/2014/main" id="{6FE13739-3367-43A1-B38E-F00D06C671B9}"/>
              </a:ext>
            </a:extLst>
          </p:cNvPr>
          <p:cNvGrpSpPr/>
          <p:nvPr/>
        </p:nvGrpSpPr>
        <p:grpSpPr>
          <a:xfrm>
            <a:off x="5041884" y="2063731"/>
            <a:ext cx="1080590" cy="1080835"/>
            <a:chOff x="5333859" y="1688415"/>
            <a:chExt cx="1080590" cy="1080835"/>
          </a:xfrm>
        </p:grpSpPr>
        <p:sp>
          <p:nvSpPr>
            <p:cNvPr id="238" name="Rechteck 237">
              <a:extLst>
                <a:ext uri="{FF2B5EF4-FFF2-40B4-BE49-F238E27FC236}">
                  <a16:creationId xmlns:a16="http://schemas.microsoft.com/office/drawing/2014/main" id="{144965B8-6124-4F62-8AF3-96219E6D9714}"/>
                </a:ext>
              </a:extLst>
            </p:cNvPr>
            <p:cNvSpPr/>
            <p:nvPr/>
          </p:nvSpPr>
          <p:spPr>
            <a:xfrm>
              <a:off x="5333859" y="1688415"/>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M3: Anwendungsvertiefung 1</a:t>
              </a: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S Selbstreflexion</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2; 2</a:t>
              </a:r>
            </a:p>
          </p:txBody>
        </p:sp>
        <p:pic>
          <p:nvPicPr>
            <p:cNvPr id="267" name="Grafik 266" descr="Sonne">
              <a:extLst>
                <a:ext uri="{FF2B5EF4-FFF2-40B4-BE49-F238E27FC236}">
                  <a16:creationId xmlns:a16="http://schemas.microsoft.com/office/drawing/2014/main" id="{3AC79EF6-4723-4CDF-AA28-B4F8A186129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239190" y="2593991"/>
              <a:ext cx="175259" cy="175259"/>
            </a:xfrm>
            <a:prstGeom prst="rect">
              <a:avLst/>
            </a:prstGeom>
          </p:spPr>
        </p:pic>
      </p:grpSp>
      <p:grpSp>
        <p:nvGrpSpPr>
          <p:cNvPr id="123" name="Gruppieren 122">
            <a:extLst>
              <a:ext uri="{FF2B5EF4-FFF2-40B4-BE49-F238E27FC236}">
                <a16:creationId xmlns:a16="http://schemas.microsoft.com/office/drawing/2014/main" id="{D4D3213A-E284-4788-991A-F3E8B6F9697E}"/>
              </a:ext>
            </a:extLst>
          </p:cNvPr>
          <p:cNvGrpSpPr/>
          <p:nvPr/>
        </p:nvGrpSpPr>
        <p:grpSpPr>
          <a:xfrm>
            <a:off x="7734082" y="751371"/>
            <a:ext cx="1086692" cy="1080000"/>
            <a:chOff x="8566597" y="546651"/>
            <a:chExt cx="1086692" cy="1080000"/>
          </a:xfrm>
        </p:grpSpPr>
        <p:sp>
          <p:nvSpPr>
            <p:cNvPr id="234" name="Rechteck 233">
              <a:extLst>
                <a:ext uri="{FF2B5EF4-FFF2-40B4-BE49-F238E27FC236}">
                  <a16:creationId xmlns:a16="http://schemas.microsoft.com/office/drawing/2014/main" id="{D3232769-F8B9-4C7B-9EC0-920DB04679B0}"/>
                </a:ext>
              </a:extLst>
            </p:cNvPr>
            <p:cNvSpPr/>
            <p:nvPr/>
          </p:nvSpPr>
          <p:spPr>
            <a:xfrm>
              <a:off x="8566597" y="546651"/>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 Anwendungsvertiefung 2</a:t>
              </a:r>
            </a:p>
            <a:p>
              <a:pPr algn="ctr"/>
              <a:r>
                <a:rPr lang="de-DE" sz="750" dirty="0">
                  <a:solidFill>
                    <a:schemeClr val="tx1"/>
                  </a:solidFill>
                </a:rPr>
                <a:t> </a:t>
              </a:r>
            </a:p>
            <a:p>
              <a:pPr algn="ctr"/>
              <a:br>
                <a:rPr lang="de-DE" sz="750" dirty="0">
                  <a:solidFill>
                    <a:schemeClr val="tx1"/>
                  </a:solidFill>
                </a:rPr>
              </a:br>
              <a:r>
                <a:rPr lang="de-DE" sz="750" dirty="0">
                  <a:solidFill>
                    <a:schemeClr val="tx1"/>
                  </a:solidFill>
                </a:rPr>
                <a:t>S Psychotherapeutische Verfahren 3</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68" name="Grafik 267" descr="Schneeflocke">
              <a:extLst>
                <a:ext uri="{FF2B5EF4-FFF2-40B4-BE49-F238E27FC236}">
                  <a16:creationId xmlns:a16="http://schemas.microsoft.com/office/drawing/2014/main" id="{4996B4F4-C164-4DC8-914D-028AAA787F4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78030" y="1444091"/>
              <a:ext cx="175259" cy="175259"/>
            </a:xfrm>
            <a:prstGeom prst="rect">
              <a:avLst/>
            </a:prstGeom>
          </p:spPr>
        </p:pic>
      </p:grpSp>
      <p:grpSp>
        <p:nvGrpSpPr>
          <p:cNvPr id="121" name="Gruppieren 120">
            <a:extLst>
              <a:ext uri="{FF2B5EF4-FFF2-40B4-BE49-F238E27FC236}">
                <a16:creationId xmlns:a16="http://schemas.microsoft.com/office/drawing/2014/main" id="{DE0A52C3-41F5-4662-B489-9A4BCF9AC570}"/>
              </a:ext>
            </a:extLst>
          </p:cNvPr>
          <p:cNvGrpSpPr/>
          <p:nvPr/>
        </p:nvGrpSpPr>
        <p:grpSpPr>
          <a:xfrm>
            <a:off x="6604213" y="751371"/>
            <a:ext cx="1088538" cy="1080000"/>
            <a:chOff x="7320719" y="546651"/>
            <a:chExt cx="1088538" cy="1080000"/>
          </a:xfrm>
        </p:grpSpPr>
        <p:sp>
          <p:nvSpPr>
            <p:cNvPr id="233" name="Rechteck 232">
              <a:extLst>
                <a:ext uri="{FF2B5EF4-FFF2-40B4-BE49-F238E27FC236}">
                  <a16:creationId xmlns:a16="http://schemas.microsoft.com/office/drawing/2014/main" id="{859E93FD-49AF-4B54-A0AA-CD032E63C8D5}"/>
                </a:ext>
              </a:extLst>
            </p:cNvPr>
            <p:cNvSpPr/>
            <p:nvPr/>
          </p:nvSpPr>
          <p:spPr>
            <a:xfrm>
              <a:off x="7320719" y="546651"/>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 Anwendungsvertiefung 2</a:t>
              </a:r>
            </a:p>
            <a:p>
              <a:pPr algn="ct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S Psychotherapeutische Verfahren 2</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69" name="Grafik 268" descr="Schneeflocke">
              <a:extLst>
                <a:ext uri="{FF2B5EF4-FFF2-40B4-BE49-F238E27FC236}">
                  <a16:creationId xmlns:a16="http://schemas.microsoft.com/office/drawing/2014/main" id="{5F487382-3D5B-4344-8D9F-22977663808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33998" y="1441555"/>
              <a:ext cx="175259" cy="175259"/>
            </a:xfrm>
            <a:prstGeom prst="rect">
              <a:avLst/>
            </a:prstGeom>
          </p:spPr>
        </p:pic>
      </p:grpSp>
      <p:grpSp>
        <p:nvGrpSpPr>
          <p:cNvPr id="118" name="Gruppieren 117">
            <a:extLst>
              <a:ext uri="{FF2B5EF4-FFF2-40B4-BE49-F238E27FC236}">
                <a16:creationId xmlns:a16="http://schemas.microsoft.com/office/drawing/2014/main" id="{268BC7F0-8129-469F-B7C6-2CFB9983F700}"/>
              </a:ext>
            </a:extLst>
          </p:cNvPr>
          <p:cNvGrpSpPr/>
          <p:nvPr/>
        </p:nvGrpSpPr>
        <p:grpSpPr>
          <a:xfrm>
            <a:off x="5479307" y="752195"/>
            <a:ext cx="1083751" cy="1080000"/>
            <a:chOff x="6072983" y="547475"/>
            <a:chExt cx="1083751" cy="1080000"/>
          </a:xfrm>
        </p:grpSpPr>
        <p:sp>
          <p:nvSpPr>
            <p:cNvPr id="231" name="Rechteck 230">
              <a:extLst>
                <a:ext uri="{FF2B5EF4-FFF2-40B4-BE49-F238E27FC236}">
                  <a16:creationId xmlns:a16="http://schemas.microsoft.com/office/drawing/2014/main" id="{1AEA4F6E-AADF-49E6-B4AA-C929F3B832BC}"/>
                </a:ext>
              </a:extLst>
            </p:cNvPr>
            <p:cNvSpPr/>
            <p:nvPr/>
          </p:nvSpPr>
          <p:spPr>
            <a:xfrm>
              <a:off x="6072983" y="547475"/>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 Anwendungsvertiefung 2</a:t>
              </a:r>
            </a:p>
            <a:p>
              <a:pPr algn="ct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S Psychotherapeutische Verfahren 1</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70" name="Grafik 269" descr="Schneeflocke">
              <a:extLst>
                <a:ext uri="{FF2B5EF4-FFF2-40B4-BE49-F238E27FC236}">
                  <a16:creationId xmlns:a16="http://schemas.microsoft.com/office/drawing/2014/main" id="{9616239A-9CC8-4639-98A2-170959B963C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981475" y="1445218"/>
              <a:ext cx="175259" cy="175259"/>
            </a:xfrm>
            <a:prstGeom prst="rect">
              <a:avLst/>
            </a:prstGeom>
          </p:spPr>
        </p:pic>
      </p:grpSp>
      <p:grpSp>
        <p:nvGrpSpPr>
          <p:cNvPr id="280" name="Gruppieren 279">
            <a:extLst>
              <a:ext uri="{FF2B5EF4-FFF2-40B4-BE49-F238E27FC236}">
                <a16:creationId xmlns:a16="http://schemas.microsoft.com/office/drawing/2014/main" id="{93F5F4BC-C342-4F84-A504-E006925C94C8}"/>
              </a:ext>
            </a:extLst>
          </p:cNvPr>
          <p:cNvGrpSpPr/>
          <p:nvPr/>
        </p:nvGrpSpPr>
        <p:grpSpPr>
          <a:xfrm>
            <a:off x="2750737" y="3349297"/>
            <a:ext cx="1081095" cy="1080000"/>
            <a:chOff x="2933617" y="2832137"/>
            <a:chExt cx="1081095" cy="1080000"/>
          </a:xfrm>
        </p:grpSpPr>
        <p:sp>
          <p:nvSpPr>
            <p:cNvPr id="237" name="Rechteck 236">
              <a:extLst>
                <a:ext uri="{FF2B5EF4-FFF2-40B4-BE49-F238E27FC236}">
                  <a16:creationId xmlns:a16="http://schemas.microsoft.com/office/drawing/2014/main" id="{C93F9BF7-3F16-4CE7-A851-3F7600FC2FA9}"/>
                </a:ext>
              </a:extLst>
            </p:cNvPr>
            <p:cNvSpPr/>
            <p:nvPr/>
          </p:nvSpPr>
          <p:spPr>
            <a:xfrm>
              <a:off x="2933617" y="2832137"/>
              <a:ext cx="1080000" cy="1080000"/>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M7: Forschungsorientiertes Praktikum - Psychotherapieforschung</a:t>
              </a:r>
            </a:p>
            <a:p>
              <a:pPr algn="ctr"/>
              <a:br>
                <a:rPr lang="de-DE" sz="750" dirty="0">
                  <a:solidFill>
                    <a:schemeClr val="tx1"/>
                  </a:solidFill>
                </a:rPr>
              </a:br>
              <a:r>
                <a:rPr lang="de-DE" sz="750" dirty="0">
                  <a:solidFill>
                    <a:schemeClr val="tx1"/>
                  </a:solidFill>
                </a:rPr>
                <a:t>S Seminar zur Psychotherapieforschung</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274" name="Grafik 273" descr="Schneeflocke">
              <a:extLst>
                <a:ext uri="{FF2B5EF4-FFF2-40B4-BE49-F238E27FC236}">
                  <a16:creationId xmlns:a16="http://schemas.microsoft.com/office/drawing/2014/main" id="{4CCBDEDF-E4F7-4C75-AE41-B43AA06DE53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39453" y="3730212"/>
              <a:ext cx="175259" cy="175259"/>
            </a:xfrm>
            <a:prstGeom prst="rect">
              <a:avLst/>
            </a:prstGeom>
          </p:spPr>
        </p:pic>
      </p:grpSp>
      <p:grpSp>
        <p:nvGrpSpPr>
          <p:cNvPr id="131" name="Gruppieren 130">
            <a:extLst>
              <a:ext uri="{FF2B5EF4-FFF2-40B4-BE49-F238E27FC236}">
                <a16:creationId xmlns:a16="http://schemas.microsoft.com/office/drawing/2014/main" id="{6B54FC83-C7ED-4A0A-A02E-36C59CDED2B8}"/>
              </a:ext>
            </a:extLst>
          </p:cNvPr>
          <p:cNvGrpSpPr/>
          <p:nvPr/>
        </p:nvGrpSpPr>
        <p:grpSpPr>
          <a:xfrm>
            <a:off x="9225153" y="747069"/>
            <a:ext cx="1085789" cy="1080000"/>
            <a:chOff x="9920097" y="542349"/>
            <a:chExt cx="1085789" cy="1080000"/>
          </a:xfrm>
        </p:grpSpPr>
        <p:sp>
          <p:nvSpPr>
            <p:cNvPr id="232" name="Rechteck 231">
              <a:extLst>
                <a:ext uri="{FF2B5EF4-FFF2-40B4-BE49-F238E27FC236}">
                  <a16:creationId xmlns:a16="http://schemas.microsoft.com/office/drawing/2014/main" id="{31AC7DC5-D1BD-4B21-91FB-B4C7009D62F2}"/>
                </a:ext>
              </a:extLst>
            </p:cNvPr>
            <p:cNvSpPr/>
            <p:nvPr/>
          </p:nvSpPr>
          <p:spPr>
            <a:xfrm>
              <a:off x="9920097" y="542349"/>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 Wissenschaftliche Vertiefung</a:t>
              </a:r>
            </a:p>
            <a:p>
              <a:pPr algn="ct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S Wissenschaftliches Vertiefungsseminar 1</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75" name="Grafik 274" descr="Schneeflocke">
              <a:extLst>
                <a:ext uri="{FF2B5EF4-FFF2-40B4-BE49-F238E27FC236}">
                  <a16:creationId xmlns:a16="http://schemas.microsoft.com/office/drawing/2014/main" id="{A919B821-82C5-494A-8105-6B07B3B898B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830627" y="1445758"/>
              <a:ext cx="175259" cy="175259"/>
            </a:xfrm>
            <a:prstGeom prst="rect">
              <a:avLst/>
            </a:prstGeom>
          </p:spPr>
        </p:pic>
      </p:grpSp>
      <p:grpSp>
        <p:nvGrpSpPr>
          <p:cNvPr id="276" name="Gruppieren 275">
            <a:extLst>
              <a:ext uri="{FF2B5EF4-FFF2-40B4-BE49-F238E27FC236}">
                <a16:creationId xmlns:a16="http://schemas.microsoft.com/office/drawing/2014/main" id="{56CCFB39-D5AA-4A5A-9CE7-DEEF1B76653E}"/>
              </a:ext>
            </a:extLst>
          </p:cNvPr>
          <p:cNvGrpSpPr/>
          <p:nvPr/>
        </p:nvGrpSpPr>
        <p:grpSpPr>
          <a:xfrm>
            <a:off x="10635493" y="2060004"/>
            <a:ext cx="1080000" cy="1080835"/>
            <a:chOff x="5340683" y="1688415"/>
            <a:chExt cx="1080000" cy="1080835"/>
          </a:xfrm>
        </p:grpSpPr>
        <p:sp>
          <p:nvSpPr>
            <p:cNvPr id="277" name="Rechteck 276">
              <a:extLst>
                <a:ext uri="{FF2B5EF4-FFF2-40B4-BE49-F238E27FC236}">
                  <a16:creationId xmlns:a16="http://schemas.microsoft.com/office/drawing/2014/main" id="{64475DE3-E205-45CA-85DB-ED0070F987E3}"/>
                </a:ext>
              </a:extLst>
            </p:cNvPr>
            <p:cNvSpPr/>
            <p:nvPr/>
          </p:nvSpPr>
          <p:spPr>
            <a:xfrm>
              <a:off x="5340683" y="1688415"/>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 Wissenschaftliche Vertiefung</a:t>
              </a: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S Wissenschaftliches Vertiefungsseminar 2</a:t>
              </a:r>
            </a:p>
            <a:p>
              <a:pPr algn="ctr"/>
              <a:br>
                <a:rPr lang="de-DE" sz="750" dirty="0">
                  <a:solidFill>
                    <a:schemeClr val="tx1"/>
                  </a:solidFill>
                </a:rPr>
              </a:br>
              <a:r>
                <a:rPr lang="de-DE" sz="750" dirty="0">
                  <a:solidFill>
                    <a:schemeClr val="tx1"/>
                  </a:solidFill>
                </a:rPr>
                <a:t>4; 2</a:t>
              </a:r>
            </a:p>
          </p:txBody>
        </p:sp>
        <p:pic>
          <p:nvPicPr>
            <p:cNvPr id="278" name="Grafik 277" descr="Sonne">
              <a:extLst>
                <a:ext uri="{FF2B5EF4-FFF2-40B4-BE49-F238E27FC236}">
                  <a16:creationId xmlns:a16="http://schemas.microsoft.com/office/drawing/2014/main" id="{ADBCB45A-0819-489D-B661-7FDDD881995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239190" y="2593991"/>
              <a:ext cx="175259" cy="175259"/>
            </a:xfrm>
            <a:prstGeom prst="rect">
              <a:avLst/>
            </a:prstGeom>
          </p:spPr>
        </p:pic>
      </p:grpSp>
      <p:grpSp>
        <p:nvGrpSpPr>
          <p:cNvPr id="5" name="Gruppieren 4">
            <a:extLst>
              <a:ext uri="{FF2B5EF4-FFF2-40B4-BE49-F238E27FC236}">
                <a16:creationId xmlns:a16="http://schemas.microsoft.com/office/drawing/2014/main" id="{876EAC82-B99A-4C5C-80DC-BA450C124F21}"/>
              </a:ext>
            </a:extLst>
          </p:cNvPr>
          <p:cNvGrpSpPr/>
          <p:nvPr/>
        </p:nvGrpSpPr>
        <p:grpSpPr>
          <a:xfrm>
            <a:off x="4023868" y="3346184"/>
            <a:ext cx="2571066" cy="1080000"/>
            <a:chOff x="4164076" y="3346184"/>
            <a:chExt cx="2571066" cy="1080000"/>
          </a:xfrm>
        </p:grpSpPr>
        <p:sp>
          <p:nvSpPr>
            <p:cNvPr id="235" name="Rechteck 234">
              <a:extLst>
                <a:ext uri="{FF2B5EF4-FFF2-40B4-BE49-F238E27FC236}">
                  <a16:creationId xmlns:a16="http://schemas.microsoft.com/office/drawing/2014/main" id="{15D4744D-1C33-4B2D-AA28-C76D69D44C27}"/>
                </a:ext>
              </a:extLst>
            </p:cNvPr>
            <p:cNvSpPr/>
            <p:nvPr/>
          </p:nvSpPr>
          <p:spPr>
            <a:xfrm>
              <a:off x="4164076" y="3346184"/>
              <a:ext cx="2571066" cy="1080000"/>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M8: </a:t>
              </a:r>
            </a:p>
            <a:p>
              <a:pPr algn="ctr"/>
              <a:r>
                <a:rPr lang="de-DE" sz="750" dirty="0">
                  <a:solidFill>
                    <a:schemeClr val="tx1"/>
                  </a:solidFill>
                </a:rPr>
                <a:t>Berufsqualifizierende Tätigkeit 3 – angewandte Praxis der Psychotherapie (BQT3)</a:t>
              </a:r>
              <a:br>
                <a:rPr lang="de-DE" sz="750" dirty="0">
                  <a:solidFill>
                    <a:schemeClr val="tx1"/>
                  </a:solidFill>
                </a:rPr>
              </a:br>
              <a:br>
                <a:rPr lang="de-DE" sz="750" dirty="0">
                  <a:solidFill>
                    <a:schemeClr val="tx1"/>
                  </a:solidFill>
                </a:rPr>
              </a:br>
              <a:r>
                <a:rPr lang="de-DE" sz="750" dirty="0">
                  <a:solidFill>
                    <a:schemeClr val="tx1"/>
                  </a:solidFill>
                </a:rPr>
                <a:t>P Praktikum </a:t>
              </a:r>
              <a:r>
                <a:rPr lang="de-DE" sz="750" b="1" dirty="0">
                  <a:solidFill>
                    <a:schemeClr val="tx1"/>
                  </a:solidFill>
                </a:rPr>
                <a:t>BQT3a</a:t>
              </a:r>
              <a:r>
                <a:rPr lang="de-DE" sz="750" dirty="0">
                  <a:solidFill>
                    <a:schemeClr val="tx1"/>
                  </a:solidFill>
                </a:rPr>
                <a:t> (ambulant)</a:t>
              </a:r>
              <a:br>
                <a:rPr lang="de-DE" sz="750" dirty="0">
                  <a:solidFill>
                    <a:schemeClr val="tx1"/>
                  </a:solidFill>
                </a:rPr>
              </a:br>
              <a:br>
                <a:rPr lang="de-DE" sz="750" dirty="0">
                  <a:solidFill>
                    <a:schemeClr val="tx1"/>
                  </a:solidFill>
                </a:rPr>
              </a:br>
              <a:r>
                <a:rPr lang="de-DE" sz="750" dirty="0">
                  <a:solidFill>
                    <a:schemeClr val="tx1"/>
                  </a:solidFill>
                </a:rPr>
                <a:t>5; 150 Std</a:t>
              </a:r>
            </a:p>
          </p:txBody>
        </p:sp>
        <p:pic>
          <p:nvPicPr>
            <p:cNvPr id="284" name="Grafik 283" descr="Schneeflocke">
              <a:extLst>
                <a:ext uri="{FF2B5EF4-FFF2-40B4-BE49-F238E27FC236}">
                  <a16:creationId xmlns:a16="http://schemas.microsoft.com/office/drawing/2014/main" id="{32F9E94E-DFFE-41F4-842B-2A2A4B11D58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537157" y="4243105"/>
              <a:ext cx="195314" cy="175259"/>
            </a:xfrm>
            <a:prstGeom prst="rect">
              <a:avLst/>
            </a:prstGeom>
          </p:spPr>
        </p:pic>
      </p:grpSp>
      <p:grpSp>
        <p:nvGrpSpPr>
          <p:cNvPr id="6" name="Gruppieren 5">
            <a:extLst>
              <a:ext uri="{FF2B5EF4-FFF2-40B4-BE49-F238E27FC236}">
                <a16:creationId xmlns:a16="http://schemas.microsoft.com/office/drawing/2014/main" id="{3F4E175B-F3D6-4CF1-95AA-528C09F2EC5C}"/>
              </a:ext>
            </a:extLst>
          </p:cNvPr>
          <p:cNvGrpSpPr/>
          <p:nvPr/>
        </p:nvGrpSpPr>
        <p:grpSpPr>
          <a:xfrm>
            <a:off x="6703122" y="3349297"/>
            <a:ext cx="4361118" cy="1080000"/>
            <a:chOff x="6703122" y="3349297"/>
            <a:chExt cx="4361118" cy="1080000"/>
          </a:xfrm>
        </p:grpSpPr>
        <p:sp>
          <p:nvSpPr>
            <p:cNvPr id="251" name="Rechteck 250">
              <a:extLst>
                <a:ext uri="{FF2B5EF4-FFF2-40B4-BE49-F238E27FC236}">
                  <a16:creationId xmlns:a16="http://schemas.microsoft.com/office/drawing/2014/main" id="{8DCD5B61-A7EA-4160-B0BE-7AE8409A3566}"/>
                </a:ext>
              </a:extLst>
            </p:cNvPr>
            <p:cNvSpPr/>
            <p:nvPr/>
          </p:nvSpPr>
          <p:spPr>
            <a:xfrm>
              <a:off x="6703122" y="3349297"/>
              <a:ext cx="4361118" cy="1080000"/>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M8: </a:t>
              </a:r>
            </a:p>
            <a:p>
              <a:pPr algn="ctr"/>
              <a:r>
                <a:rPr lang="de-DE" sz="750" dirty="0">
                  <a:solidFill>
                    <a:schemeClr val="tx1"/>
                  </a:solidFill>
                </a:rPr>
                <a:t>Berufsqualifizierende Tätigkeit 3 – angewandte Praxis der Psychotherapie (BQT3)</a:t>
              </a:r>
            </a:p>
            <a:p>
              <a:pPr algn="ctr"/>
              <a:endParaRPr lang="de-DE" sz="750" dirty="0">
                <a:solidFill>
                  <a:schemeClr val="tx1"/>
                </a:solidFill>
              </a:endParaRPr>
            </a:p>
            <a:p>
              <a:pPr algn="ctr"/>
              <a:r>
                <a:rPr lang="de-DE" sz="750" dirty="0">
                  <a:solidFill>
                    <a:schemeClr val="tx1"/>
                  </a:solidFill>
                </a:rPr>
                <a:t>P Praktikum </a:t>
              </a:r>
              <a:r>
                <a:rPr lang="de-DE" sz="750" b="1" dirty="0">
                  <a:solidFill>
                    <a:schemeClr val="tx1"/>
                  </a:solidFill>
                </a:rPr>
                <a:t>BQT3b</a:t>
              </a:r>
              <a:r>
                <a:rPr lang="de-DE" sz="750" dirty="0">
                  <a:solidFill>
                    <a:schemeClr val="tx1"/>
                  </a:solidFill>
                </a:rPr>
                <a:t> (stationär)</a:t>
              </a:r>
            </a:p>
            <a:p>
              <a:pPr algn="ctr"/>
              <a:br>
                <a:rPr lang="de-DE" sz="750" dirty="0">
                  <a:solidFill>
                    <a:schemeClr val="tx1"/>
                  </a:solidFill>
                </a:rPr>
              </a:br>
              <a:r>
                <a:rPr lang="de-DE" sz="750" dirty="0">
                  <a:solidFill>
                    <a:schemeClr val="tx1"/>
                  </a:solidFill>
                </a:rPr>
                <a:t>15; 450 Std.</a:t>
              </a:r>
            </a:p>
          </p:txBody>
        </p:sp>
        <p:pic>
          <p:nvPicPr>
            <p:cNvPr id="289" name="Grafik 288" descr="Schneeflocke">
              <a:extLst>
                <a:ext uri="{FF2B5EF4-FFF2-40B4-BE49-F238E27FC236}">
                  <a16:creationId xmlns:a16="http://schemas.microsoft.com/office/drawing/2014/main" id="{87AC99B6-7DB2-4B40-9C86-A2578209D38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865666" y="4249201"/>
              <a:ext cx="195314" cy="175259"/>
            </a:xfrm>
            <a:prstGeom prst="rect">
              <a:avLst/>
            </a:prstGeom>
          </p:spPr>
        </p:pic>
      </p:grpSp>
      <p:grpSp>
        <p:nvGrpSpPr>
          <p:cNvPr id="295" name="Gruppieren 294">
            <a:extLst>
              <a:ext uri="{FF2B5EF4-FFF2-40B4-BE49-F238E27FC236}">
                <a16:creationId xmlns:a16="http://schemas.microsoft.com/office/drawing/2014/main" id="{18AA633A-E400-4AA6-BECC-0ECDA5231F9B}"/>
              </a:ext>
            </a:extLst>
          </p:cNvPr>
          <p:cNvGrpSpPr/>
          <p:nvPr/>
        </p:nvGrpSpPr>
        <p:grpSpPr>
          <a:xfrm>
            <a:off x="1883664" y="4638265"/>
            <a:ext cx="9000000" cy="1080000"/>
            <a:chOff x="2304288" y="4003643"/>
            <a:chExt cx="9000000" cy="1080000"/>
          </a:xfrm>
        </p:grpSpPr>
        <p:sp>
          <p:nvSpPr>
            <p:cNvPr id="254" name="Rechteck 253">
              <a:extLst>
                <a:ext uri="{FF2B5EF4-FFF2-40B4-BE49-F238E27FC236}">
                  <a16:creationId xmlns:a16="http://schemas.microsoft.com/office/drawing/2014/main" id="{DCFDE409-3170-4978-A22A-8B33FCBDB50D}"/>
                </a:ext>
              </a:extLst>
            </p:cNvPr>
            <p:cNvSpPr/>
            <p:nvPr/>
          </p:nvSpPr>
          <p:spPr>
            <a:xfrm>
              <a:off x="2304288" y="4003643"/>
              <a:ext cx="9000000" cy="1080000"/>
            </a:xfrm>
            <a:prstGeom prst="rect">
              <a:avLst/>
            </a:prstGeom>
            <a:solidFill>
              <a:srgbClr val="F3ECFA"/>
            </a:solidFill>
            <a:ln>
              <a:solidFill>
                <a:srgbClr val="ECE0F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M9: Abschlussmodul</a:t>
              </a: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Masterarbeit</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26</a:t>
              </a:r>
            </a:p>
          </p:txBody>
        </p:sp>
        <p:pic>
          <p:nvPicPr>
            <p:cNvPr id="292" name="Grafik 291" descr="Sonne">
              <a:extLst>
                <a:ext uri="{FF2B5EF4-FFF2-40B4-BE49-F238E27FC236}">
                  <a16:creationId xmlns:a16="http://schemas.microsoft.com/office/drawing/2014/main" id="{05F8021B-D21D-4637-A883-0178020568A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115159" y="4900276"/>
              <a:ext cx="175259" cy="175259"/>
            </a:xfrm>
            <a:prstGeom prst="rect">
              <a:avLst/>
            </a:prstGeom>
          </p:spPr>
        </p:pic>
      </p:grpSp>
      <p:grpSp>
        <p:nvGrpSpPr>
          <p:cNvPr id="294" name="Gruppieren 293">
            <a:extLst>
              <a:ext uri="{FF2B5EF4-FFF2-40B4-BE49-F238E27FC236}">
                <a16:creationId xmlns:a16="http://schemas.microsoft.com/office/drawing/2014/main" id="{8A58B06C-28AD-454E-8043-C780406351AF}"/>
              </a:ext>
            </a:extLst>
          </p:cNvPr>
          <p:cNvGrpSpPr/>
          <p:nvPr/>
        </p:nvGrpSpPr>
        <p:grpSpPr>
          <a:xfrm>
            <a:off x="520714" y="4637869"/>
            <a:ext cx="1080000" cy="1076372"/>
            <a:chOff x="904762" y="4009343"/>
            <a:chExt cx="1080000" cy="1080000"/>
          </a:xfrm>
        </p:grpSpPr>
        <p:sp>
          <p:nvSpPr>
            <p:cNvPr id="255" name="Rechteck 254">
              <a:extLst>
                <a:ext uri="{FF2B5EF4-FFF2-40B4-BE49-F238E27FC236}">
                  <a16:creationId xmlns:a16="http://schemas.microsoft.com/office/drawing/2014/main" id="{83FA0684-5648-4C30-A708-C2B089168715}"/>
                </a:ext>
              </a:extLst>
            </p:cNvPr>
            <p:cNvSpPr/>
            <p:nvPr/>
          </p:nvSpPr>
          <p:spPr>
            <a:xfrm>
              <a:off x="904762" y="4009343"/>
              <a:ext cx="1080000" cy="1080000"/>
            </a:xfrm>
            <a:prstGeom prst="rect">
              <a:avLst/>
            </a:prstGeom>
            <a:solidFill>
              <a:srgbClr val="F3ECFA"/>
            </a:solidFill>
            <a:ln>
              <a:solidFill>
                <a:srgbClr val="ECE0F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M9: Abschlussmodul</a:t>
              </a: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Forschungskolloquium</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93" name="Grafik 292" descr="Sonne">
              <a:extLst>
                <a:ext uri="{FF2B5EF4-FFF2-40B4-BE49-F238E27FC236}">
                  <a16:creationId xmlns:a16="http://schemas.microsoft.com/office/drawing/2014/main" id="{5F6D46D0-6D46-4651-B5FD-A0E71FD9524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804423" y="4911762"/>
              <a:ext cx="175259" cy="175259"/>
            </a:xfrm>
            <a:prstGeom prst="rect">
              <a:avLst/>
            </a:prstGeom>
          </p:spPr>
        </p:pic>
      </p:grpSp>
      <p:grpSp>
        <p:nvGrpSpPr>
          <p:cNvPr id="100" name="Gruppieren 99">
            <a:extLst>
              <a:ext uri="{FF2B5EF4-FFF2-40B4-BE49-F238E27FC236}">
                <a16:creationId xmlns:a16="http://schemas.microsoft.com/office/drawing/2014/main" id="{81EB083E-2E90-43F0-ABED-43D6767629B4}"/>
              </a:ext>
            </a:extLst>
          </p:cNvPr>
          <p:cNvGrpSpPr/>
          <p:nvPr/>
        </p:nvGrpSpPr>
        <p:grpSpPr>
          <a:xfrm>
            <a:off x="2649102" y="6072840"/>
            <a:ext cx="2434558" cy="379692"/>
            <a:chOff x="2928880" y="6509573"/>
            <a:chExt cx="2434558" cy="379692"/>
          </a:xfrm>
        </p:grpSpPr>
        <p:pic>
          <p:nvPicPr>
            <p:cNvPr id="101" name="Grafik 100" descr="Sonne">
              <a:extLst>
                <a:ext uri="{FF2B5EF4-FFF2-40B4-BE49-F238E27FC236}">
                  <a16:creationId xmlns:a16="http://schemas.microsoft.com/office/drawing/2014/main" id="{C246018C-9CA9-4AE0-9ECB-43D6AD2FF7A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928880" y="6610215"/>
              <a:ext cx="175259" cy="175259"/>
            </a:xfrm>
            <a:prstGeom prst="rect">
              <a:avLst/>
            </a:prstGeom>
          </p:spPr>
        </p:pic>
        <p:sp>
          <p:nvSpPr>
            <p:cNvPr id="102" name="Textfeld 101">
              <a:extLst>
                <a:ext uri="{FF2B5EF4-FFF2-40B4-BE49-F238E27FC236}">
                  <a16:creationId xmlns:a16="http://schemas.microsoft.com/office/drawing/2014/main" id="{792A67AC-54C2-4074-9B46-91FB9E34FA04}"/>
                </a:ext>
              </a:extLst>
            </p:cNvPr>
            <p:cNvSpPr txBox="1"/>
            <p:nvPr/>
          </p:nvSpPr>
          <p:spPr>
            <a:xfrm>
              <a:off x="3086335" y="6509573"/>
              <a:ext cx="2277103" cy="379692"/>
            </a:xfrm>
            <a:prstGeom prst="rect">
              <a:avLst/>
            </a:prstGeom>
            <a:noFill/>
          </p:spPr>
          <p:txBody>
            <a:bodyPr wrap="square" lIns="36000" tIns="108000" rIns="36000" bIns="108000" rtlCol="0">
              <a:spAutoFit/>
            </a:bodyPr>
            <a:lstStyle/>
            <a:p>
              <a:r>
                <a:rPr lang="de-DE" sz="1050" dirty="0"/>
                <a:t>Wird @UKN nur im SoSe angeboten</a:t>
              </a:r>
            </a:p>
          </p:txBody>
        </p:sp>
      </p:grpSp>
      <p:grpSp>
        <p:nvGrpSpPr>
          <p:cNvPr id="103" name="Gruppieren 102">
            <a:extLst>
              <a:ext uri="{FF2B5EF4-FFF2-40B4-BE49-F238E27FC236}">
                <a16:creationId xmlns:a16="http://schemas.microsoft.com/office/drawing/2014/main" id="{E4914D22-78D6-4F42-A8D2-7278139E90E1}"/>
              </a:ext>
            </a:extLst>
          </p:cNvPr>
          <p:cNvGrpSpPr/>
          <p:nvPr/>
        </p:nvGrpSpPr>
        <p:grpSpPr>
          <a:xfrm>
            <a:off x="292512" y="6074319"/>
            <a:ext cx="2424443" cy="379692"/>
            <a:chOff x="135560" y="6511054"/>
            <a:chExt cx="2424443" cy="379692"/>
          </a:xfrm>
        </p:grpSpPr>
        <p:sp>
          <p:nvSpPr>
            <p:cNvPr id="104" name="Textfeld 103">
              <a:extLst>
                <a:ext uri="{FF2B5EF4-FFF2-40B4-BE49-F238E27FC236}">
                  <a16:creationId xmlns:a16="http://schemas.microsoft.com/office/drawing/2014/main" id="{2CC4F914-C60E-4ABC-A4B5-7CC6904CAF39}"/>
                </a:ext>
              </a:extLst>
            </p:cNvPr>
            <p:cNvSpPr txBox="1"/>
            <p:nvPr/>
          </p:nvSpPr>
          <p:spPr>
            <a:xfrm>
              <a:off x="282900" y="6511054"/>
              <a:ext cx="2277103" cy="379692"/>
            </a:xfrm>
            <a:prstGeom prst="rect">
              <a:avLst/>
            </a:prstGeom>
            <a:noFill/>
          </p:spPr>
          <p:txBody>
            <a:bodyPr wrap="square" lIns="36000" tIns="108000" rIns="36000" bIns="108000" rtlCol="0">
              <a:spAutoFit/>
            </a:bodyPr>
            <a:lstStyle/>
            <a:p>
              <a:r>
                <a:rPr lang="de-DE" sz="1050" dirty="0"/>
                <a:t>Wird @UKN nur im WiSe angeboten</a:t>
              </a:r>
            </a:p>
          </p:txBody>
        </p:sp>
        <p:pic>
          <p:nvPicPr>
            <p:cNvPr id="107" name="Grafik 106" descr="Schneeflocke">
              <a:extLst>
                <a:ext uri="{FF2B5EF4-FFF2-40B4-BE49-F238E27FC236}">
                  <a16:creationId xmlns:a16="http://schemas.microsoft.com/office/drawing/2014/main" id="{927E2A48-2F31-47C6-A4C0-DC2DDEDF9C9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5560" y="6610215"/>
              <a:ext cx="175259" cy="175259"/>
            </a:xfrm>
            <a:prstGeom prst="rect">
              <a:avLst/>
            </a:prstGeom>
          </p:spPr>
        </p:pic>
      </p:grpSp>
      <p:sp>
        <p:nvSpPr>
          <p:cNvPr id="108" name="Textfeld 107">
            <a:extLst>
              <a:ext uri="{FF2B5EF4-FFF2-40B4-BE49-F238E27FC236}">
                <a16:creationId xmlns:a16="http://schemas.microsoft.com/office/drawing/2014/main" id="{AFC11B5E-73C1-4670-A7F5-62EC50D4B659}"/>
              </a:ext>
            </a:extLst>
          </p:cNvPr>
          <p:cNvSpPr txBox="1"/>
          <p:nvPr/>
        </p:nvSpPr>
        <p:spPr>
          <a:xfrm>
            <a:off x="4966066" y="6074319"/>
            <a:ext cx="6566292" cy="633608"/>
          </a:xfrm>
          <a:prstGeom prst="rect">
            <a:avLst/>
          </a:prstGeom>
          <a:noFill/>
        </p:spPr>
        <p:txBody>
          <a:bodyPr wrap="square" lIns="36000" tIns="108000" rIns="36000" bIns="108000" rtlCol="0">
            <a:spAutoFit/>
          </a:bodyPr>
          <a:lstStyle/>
          <a:p>
            <a:r>
              <a:rPr lang="de-DE" sz="1050" dirty="0"/>
              <a:t>M = Modul      VL = Vorlesung     Ü = Übung     S = Seminar     FS = Fallseminar     P = Praktikum     K = Kolloquium  </a:t>
            </a:r>
          </a:p>
          <a:p>
            <a:r>
              <a:rPr lang="de-DE" sz="600" dirty="0"/>
              <a:t>   </a:t>
            </a:r>
          </a:p>
          <a:p>
            <a:r>
              <a:rPr lang="de-DE" sz="1050" dirty="0"/>
              <a:t>CP = Credit Points/ECTS     BQT = Berufsqualifizierende Tätigkeit</a:t>
            </a:r>
          </a:p>
        </p:txBody>
      </p:sp>
    </p:spTree>
    <p:extLst>
      <p:ext uri="{BB962C8B-B14F-4D97-AF65-F5344CB8AC3E}">
        <p14:creationId xmlns:p14="http://schemas.microsoft.com/office/powerpoint/2010/main" val="255592223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597</Words>
  <Application>Microsoft Office PowerPoint</Application>
  <PresentationFormat>Breitbild</PresentationFormat>
  <Paragraphs>136</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Ablaufplan Modell A  -  M.Sc. Psychologie mit Schwerpunkt Klinische Psychologie &amp; Psychotherapie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anpassbarer Ablaufplan BSc 3-j. Studienberatung</dc:title>
  <dc:creator>Dani</dc:creator>
  <cp:lastModifiedBy>Dani</cp:lastModifiedBy>
  <cp:revision>98</cp:revision>
  <dcterms:created xsi:type="dcterms:W3CDTF">2023-01-24T10:47:26Z</dcterms:created>
  <dcterms:modified xsi:type="dcterms:W3CDTF">2023-04-06T11:11:42Z</dcterms:modified>
</cp:coreProperties>
</file>