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457" r:id="rId2"/>
    <p:sldId id="468" r:id="rId3"/>
    <p:sldId id="461" r:id="rId4"/>
    <p:sldId id="443" r:id="rId5"/>
    <p:sldId id="462" r:id="rId6"/>
    <p:sldId id="463" r:id="rId7"/>
    <p:sldId id="466" r:id="rId8"/>
    <p:sldId id="469" r:id="rId9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3385">
          <p15:clr>
            <a:srgbClr val="A4A3A4"/>
          </p15:clr>
        </p15:guide>
        <p15:guide id="9" orient="horz" pos="2704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orient="horz" pos="1525">
          <p15:clr>
            <a:srgbClr val="A4A3A4"/>
          </p15:clr>
        </p15:guide>
        <p15:guide id="12" orient="horz" pos="1480">
          <p15:clr>
            <a:srgbClr val="A4A3A4"/>
          </p15:clr>
        </p15:guide>
        <p15:guide id="13" orient="horz" pos="3067">
          <p15:clr>
            <a:srgbClr val="A4A3A4"/>
          </p15:clr>
        </p15:guide>
        <p15:guide id="14" orient="horz" pos="1979">
          <p15:clr>
            <a:srgbClr val="A4A3A4"/>
          </p15:clr>
        </p15:guide>
        <p15:guide id="15" pos="2925">
          <p15:clr>
            <a:srgbClr val="A4A3A4"/>
          </p15:clr>
        </p15:guide>
        <p15:guide id="16" pos="2835">
          <p15:clr>
            <a:srgbClr val="A4A3A4"/>
          </p15:clr>
        </p15:guide>
        <p15:guide id="17" pos="2245">
          <p15:clr>
            <a:srgbClr val="A4A3A4"/>
          </p15:clr>
        </p15:guide>
        <p15:guide id="18" pos="2154">
          <p15:clr>
            <a:srgbClr val="A4A3A4"/>
          </p15:clr>
        </p15:guide>
        <p15:guide id="19" pos="1565">
          <p15:clr>
            <a:srgbClr val="A4A3A4"/>
          </p15:clr>
        </p15:guide>
        <p15:guide id="20" pos="1474">
          <p15:clr>
            <a:srgbClr val="A4A3A4"/>
          </p15:clr>
        </p15:guide>
        <p15:guide id="21" pos="884">
          <p15:clr>
            <a:srgbClr val="A4A3A4"/>
          </p15:clr>
        </p15:guide>
        <p15:guide id="22" pos="793">
          <p15:clr>
            <a:srgbClr val="A4A3A4"/>
          </p15:clr>
        </p15:guide>
        <p15:guide id="23" pos="204">
          <p15:clr>
            <a:srgbClr val="A4A3A4"/>
          </p15:clr>
        </p15:guide>
        <p15:guide id="24" pos="3515">
          <p15:clr>
            <a:srgbClr val="A4A3A4"/>
          </p15:clr>
        </p15:guide>
        <p15:guide id="25" pos="3606">
          <p15:clr>
            <a:srgbClr val="A4A3A4"/>
          </p15:clr>
        </p15:guide>
        <p15:guide id="26" pos="4195">
          <p15:clr>
            <a:srgbClr val="A4A3A4"/>
          </p15:clr>
        </p15:guide>
        <p15:guide id="27" pos="4286">
          <p15:clr>
            <a:srgbClr val="A4A3A4"/>
          </p15:clr>
        </p15:guide>
        <p15:guide id="28" pos="4876">
          <p15:clr>
            <a:srgbClr val="A4A3A4"/>
          </p15:clr>
        </p15:guide>
        <p15:guide id="29" pos="4967">
          <p15:clr>
            <a:srgbClr val="A4A3A4"/>
          </p15:clr>
        </p15:guide>
        <p15:guide id="30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ünzner" initials="K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65" autoAdjust="0"/>
    <p:restoredTop sz="96959" autoAdjust="0"/>
  </p:normalViewPr>
  <p:slideViewPr>
    <p:cSldViewPr showGuides="1">
      <p:cViewPr varScale="1">
        <p:scale>
          <a:sx n="113" d="100"/>
          <a:sy n="113" d="100"/>
        </p:scale>
        <p:origin x="1152" y="114"/>
      </p:cViewPr>
      <p:guideLst>
        <p:guide orient="horz" pos="1253"/>
        <p:guide orient="horz" pos="3838"/>
        <p:guide orient="horz" pos="4201"/>
        <p:guide orient="horz" pos="3294"/>
        <p:guide orient="horz" pos="255"/>
        <p:guide orient="horz" pos="1026"/>
        <p:guide orient="horz" pos="3884"/>
        <p:guide orient="horz" pos="3385"/>
        <p:guide orient="horz" pos="2704"/>
        <p:guide orient="horz" pos="1207"/>
        <p:guide orient="horz" pos="1525"/>
        <p:guide orient="horz" pos="1480"/>
        <p:guide orient="horz" pos="3067"/>
        <p:guide orient="horz" pos="1979"/>
        <p:guide pos="2925"/>
        <p:guide pos="2835"/>
        <p:guide pos="2245"/>
        <p:guide pos="2154"/>
        <p:guide pos="1565"/>
        <p:guide pos="1474"/>
        <p:guide pos="884"/>
        <p:guide pos="793"/>
        <p:guide pos="204"/>
        <p:guide pos="3515"/>
        <p:guide pos="3606"/>
        <p:guide pos="4195"/>
        <p:guide pos="4286"/>
        <p:guide pos="4876"/>
        <p:guide pos="4967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254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97C4-ED8E-4EA4-959C-2AEEE7E3AD08}" type="datetimeFigureOut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910-8AA9-49D3-9D40-DBE35BDF93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58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C22D-DB44-4084-9471-0EB64DB204F9}" type="datetimeFigureOut">
              <a:rPr lang="de-DE" smtClean="0"/>
              <a:t>13.10.2023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F2EB-A273-4CA5-8E41-BC88C509E25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53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6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42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2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77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90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46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33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43438" y="1989138"/>
            <a:ext cx="4500184" cy="324008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/>
              <a:t>Zuerst Bild durch klicken auf Symbol hinzufügen und anschließend in den Hintergrund stellen!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5256213" cy="792162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buNone/>
              <a:defRPr sz="2000" b="1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492896"/>
            <a:ext cx="5256213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ss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6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184783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2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200"/>
              </a:spcBef>
              <a:buFont typeface="Arial" panose="020B0604020202020204" pitchFamily="34" charset="0"/>
              <a:buNone/>
              <a:defRPr sz="2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9509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5256213" cy="792162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buNone/>
              <a:defRPr sz="2000" b="1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349500"/>
            <a:ext cx="6335713" cy="2592388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52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3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916114"/>
            <a:ext cx="5256213" cy="1225550"/>
          </a:xfrm>
        </p:spPr>
        <p:txBody>
          <a:bodyPr bIns="50400" anchor="b" anchorCtr="0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3717032"/>
            <a:ext cx="5256213" cy="244881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18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"/>
            <a:ext cx="8496622" cy="5084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5229225"/>
            <a:ext cx="6335713" cy="863601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29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284987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5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500"/>
              </a:spcBef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718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os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12241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8565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Gross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400131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988840"/>
            <a:ext cx="6335713" cy="4103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23850" y="6408378"/>
            <a:ext cx="84966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[Einfügen über Kopf- und Fußzeile]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5724525" y="6453336"/>
            <a:ext cx="309594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Universität Konstanz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5" r:id="rId4"/>
    <p:sldLayoutId id="2147483667" r:id="rId5"/>
    <p:sldLayoutId id="2147483660" r:id="rId6"/>
    <p:sldLayoutId id="2147483662" r:id="rId7"/>
    <p:sldLayoutId id="2147483657" r:id="rId8"/>
    <p:sldLayoutId id="2147483659" r:id="rId9"/>
    <p:sldLayoutId id="2147483666" r:id="rId10"/>
    <p:sldLayoutId id="2147483661" r:id="rId11"/>
    <p:sldLayoutId id="2147483663" r:id="rId12"/>
    <p:sldLayoutId id="2147483658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74000" indent="-324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2C3E99-861D-A34D-B3FF-1D72D9648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5"/>
          <a:stretch/>
        </p:blipFill>
        <p:spPr>
          <a:xfrm>
            <a:off x="4981724" y="1593687"/>
            <a:ext cx="4151957" cy="37719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88131" y="2852936"/>
            <a:ext cx="2555677" cy="6267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Need help?</a:t>
            </a:r>
          </a:p>
        </p:txBody>
      </p:sp>
      <p:sp>
        <p:nvSpPr>
          <p:cNvPr id="14" name="Rechteck 13"/>
          <p:cNvSpPr/>
          <p:nvPr/>
        </p:nvSpPr>
        <p:spPr>
          <a:xfrm>
            <a:off x="288131" y="3479637"/>
            <a:ext cx="5253609" cy="626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Die Beratungsangebote</a:t>
            </a:r>
          </a:p>
        </p:txBody>
      </p:sp>
      <p:sp>
        <p:nvSpPr>
          <p:cNvPr id="16" name="Rechteck 15"/>
          <p:cNvSpPr/>
          <p:nvPr/>
        </p:nvSpPr>
        <p:spPr>
          <a:xfrm>
            <a:off x="288131" y="4106338"/>
            <a:ext cx="6176938" cy="626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an der Universität Konstanz</a:t>
            </a:r>
          </a:p>
        </p:txBody>
      </p:sp>
      <p:sp>
        <p:nvSpPr>
          <p:cNvPr id="8" name="CustomShape 1"/>
          <p:cNvSpPr/>
          <p:nvPr/>
        </p:nvSpPr>
        <p:spPr>
          <a:xfrm>
            <a:off x="288131" y="4941168"/>
            <a:ext cx="5558640" cy="10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de-DE" sz="1600" b="1" u="sng" spc="-1" dirty="0">
                <a:solidFill>
                  <a:srgbClr val="000000"/>
                </a:solidFill>
                <a:uFill>
                  <a:solidFill>
                    <a:srgbClr val="009AD1"/>
                  </a:solidFill>
                </a:uFill>
              </a:rPr>
              <a:t>Hier finden Sie Hilfe bei Fragen, Sorgen und Zweifeln – zum Thema Studium und allgemein </a:t>
            </a: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de-DE" sz="1600" b="1" spc="-1" dirty="0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  <a:t>Kostenlos, vertraulich und individuell.</a:t>
            </a:r>
            <a:endParaRPr lang="de-DE" sz="1600" b="1" u="sng" spc="-1" dirty="0">
              <a:solidFill>
                <a:srgbClr val="000000"/>
              </a:solidFill>
              <a:uFill>
                <a:solidFill>
                  <a:srgbClr val="009AD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3997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5" y="1301864"/>
            <a:ext cx="6341147" cy="1152426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Das Beratungsnetz der Uni Konstanz</a:t>
            </a:r>
            <a:b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</a:br>
            <a:r>
              <a:rPr lang="de-DE" sz="1800" u="none" dirty="0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  <a:t>Anlaufstellen für viele weitere Themen</a:t>
            </a:r>
            <a:br>
              <a:rPr lang="de-DE" b="0" dirty="0">
                <a:solidFill>
                  <a:schemeClr val="tx2"/>
                </a:solidFill>
              </a:rPr>
            </a:b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2ADAFE2-BB02-B741-8F03-FC502D4C3D86}"/>
              </a:ext>
            </a:extLst>
          </p:cNvPr>
          <p:cNvSpPr txBox="1">
            <a:spLocks/>
          </p:cNvSpPr>
          <p:nvPr/>
        </p:nvSpPr>
        <p:spPr>
          <a:xfrm>
            <a:off x="6012160" y="5692229"/>
            <a:ext cx="2880319" cy="833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i="1"/>
              <a:t>– </a:t>
            </a:r>
            <a:r>
              <a:rPr lang="de-DE" sz="1800" i="1" dirty="0"/>
              <a:t>www.pocketguide.uni-konstanz.de/studienstart</a:t>
            </a:r>
            <a:endParaRPr lang="de-DE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3792134-BFF2-C441-8931-8BC6AD3956ED}"/>
              </a:ext>
            </a:extLst>
          </p:cNvPr>
          <p:cNvSpPr txBox="1">
            <a:spLocks/>
          </p:cNvSpPr>
          <p:nvPr/>
        </p:nvSpPr>
        <p:spPr>
          <a:xfrm>
            <a:off x="589450" y="3898203"/>
            <a:ext cx="4367437" cy="4103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tx2"/>
              </a:solidFill>
            </a:endParaRPr>
          </a:p>
          <a:p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  <a:p>
            <a:br>
              <a:rPr lang="de-DE" dirty="0">
                <a:solidFill>
                  <a:schemeClr val="tx2"/>
                </a:solidFill>
              </a:rPr>
            </a:br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E124872-4A89-8044-B66A-1436E9E94DAB}"/>
              </a:ext>
            </a:extLst>
          </p:cNvPr>
          <p:cNvSpPr txBox="1">
            <a:spLocks/>
          </p:cNvSpPr>
          <p:nvPr/>
        </p:nvSpPr>
        <p:spPr>
          <a:xfrm>
            <a:off x="353019" y="2673018"/>
            <a:ext cx="4290989" cy="2575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itchFamily="2" charset="2"/>
              <a:buChar char="-"/>
            </a:pPr>
            <a:endParaRPr lang="de-DE" b="0" dirty="0">
              <a:solidFill>
                <a:schemeClr val="tx2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2ADAFE2-BB02-B741-8F03-FC502D4C3D86}"/>
              </a:ext>
            </a:extLst>
          </p:cNvPr>
          <p:cNvSpPr txBox="1">
            <a:spLocks/>
          </p:cNvSpPr>
          <p:nvPr/>
        </p:nvSpPr>
        <p:spPr>
          <a:xfrm>
            <a:off x="360040" y="5692229"/>
            <a:ext cx="3779912" cy="6565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i="1" dirty="0"/>
              <a:t>– www.uni-konstanz.de/studieren/</a:t>
            </a:r>
            <a:br>
              <a:rPr lang="de-DE" sz="1800" i="1" dirty="0"/>
            </a:br>
            <a:r>
              <a:rPr lang="de-DE" sz="1800" i="1" dirty="0" err="1"/>
              <a:t>beratung</a:t>
            </a:r>
            <a:r>
              <a:rPr lang="de-DE" sz="1800" i="1" dirty="0"/>
              <a:t>-und-service/</a:t>
            </a:r>
            <a:endParaRPr lang="de-DE" sz="18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648" y="490149"/>
            <a:ext cx="1207665" cy="1207665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342857" y="1978989"/>
            <a:ext cx="5135623" cy="3638598"/>
            <a:chOff x="338901" y="2084633"/>
            <a:chExt cx="5135623" cy="363859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/>
            <a:srcRect t="61512"/>
            <a:stretch/>
          </p:blipFill>
          <p:spPr>
            <a:xfrm>
              <a:off x="338901" y="3515892"/>
              <a:ext cx="5135623" cy="22073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4"/>
            <a:srcRect b="75044"/>
            <a:stretch/>
          </p:blipFill>
          <p:spPr>
            <a:xfrm>
              <a:off x="338901" y="2084633"/>
              <a:ext cx="5135623" cy="1431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Rechteck 3"/>
          <p:cNvSpPr/>
          <p:nvPr/>
        </p:nvSpPr>
        <p:spPr>
          <a:xfrm>
            <a:off x="342857" y="1978989"/>
            <a:ext cx="5135623" cy="363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53019" y="1978989"/>
            <a:ext cx="5125461" cy="36385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819655"/>
            <a:ext cx="2086559" cy="37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F940FD-A164-224D-92EC-52D9783BF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12" y="2184168"/>
            <a:ext cx="4024587" cy="26970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5" y="1301864"/>
            <a:ext cx="6341147" cy="1152426"/>
          </a:xfrm>
        </p:spPr>
        <p:txBody>
          <a:bodyPr/>
          <a:lstStyle/>
          <a:p>
            <a:r>
              <a:rPr lang="de-DE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Studierenden-Service-Zentrum (SSZ)</a:t>
            </a:r>
            <a:br>
              <a:rPr lang="de-DE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</a:br>
            <a:r>
              <a:rPr lang="de-DE" sz="1800" u="none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  <a:t>Die zentrale universitäre Anlaufstelle</a:t>
            </a:r>
            <a:endParaRPr lang="de-DE" sz="1800" u="non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9085" y="2184168"/>
            <a:ext cx="4968231" cy="2575218"/>
          </a:xfrm>
        </p:spPr>
        <p:txBody>
          <a:bodyPr/>
          <a:lstStyle/>
          <a:p>
            <a:pPr marL="285750" indent="-285750">
              <a:buFont typeface="Symbol" pitchFamily="2" charset="2"/>
              <a:buChar char="-"/>
            </a:pPr>
            <a:r>
              <a:rPr lang="de-DE" b="0">
                <a:solidFill>
                  <a:schemeClr val="tx1"/>
                </a:solidFill>
              </a:rPr>
              <a:t>Hilfe bei Studienangelegenheiten (UniCard, Studienbescheinigung, Anträge etc.)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b="0">
                <a:solidFill>
                  <a:schemeClr val="tx1"/>
                </a:solidFill>
              </a:rPr>
              <a:t>Weiterleitung an allgemeine Beratungseinrichtungen und fachspezifische Ansprechpartner*innen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b="0">
                <a:solidFill>
                  <a:schemeClr val="tx1"/>
                </a:solidFill>
              </a:rPr>
              <a:t>Terminvereinbarung Beratungsgespräche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b="0">
                <a:solidFill>
                  <a:schemeClr val="tx1"/>
                </a:solidFill>
              </a:rPr>
              <a:t>Infothek zur Recherche und Mitnahme</a:t>
            </a:r>
            <a:br>
              <a:rPr lang="de-DE" b="0">
                <a:solidFill>
                  <a:schemeClr val="tx1"/>
                </a:solidFill>
              </a:rPr>
            </a:br>
            <a:r>
              <a:rPr lang="de-DE" b="0">
                <a:solidFill>
                  <a:schemeClr val="tx1"/>
                </a:solidFill>
              </a:rPr>
              <a:t>(Studien- und Berufsführer, Studium im Ausland, Unterstützungsangebote, etc.)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2ADAFE2-BB02-B741-8F03-FC502D4C3D86}"/>
              </a:ext>
            </a:extLst>
          </p:cNvPr>
          <p:cNvSpPr txBox="1">
            <a:spLocks/>
          </p:cNvSpPr>
          <p:nvPr/>
        </p:nvSpPr>
        <p:spPr>
          <a:xfrm>
            <a:off x="7452320" y="5008723"/>
            <a:ext cx="4968231" cy="4103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i="1" dirty="0"/>
              <a:t>– uni.kn/</a:t>
            </a:r>
            <a:r>
              <a:rPr lang="de-DE" sz="1800" i="1" dirty="0" err="1"/>
              <a:t>ssz</a:t>
            </a:r>
            <a:endParaRPr lang="de-DE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3792134-BFF2-C441-8931-8BC6AD3956ED}"/>
              </a:ext>
            </a:extLst>
          </p:cNvPr>
          <p:cNvSpPr txBox="1">
            <a:spLocks/>
          </p:cNvSpPr>
          <p:nvPr/>
        </p:nvSpPr>
        <p:spPr>
          <a:xfrm>
            <a:off x="683568" y="4753680"/>
            <a:ext cx="6865387" cy="4103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Ebene B4, gegenüber Bibliothek</a:t>
            </a:r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Kontaktformular unter: 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uni.kn/studieren/</a:t>
            </a:r>
            <a:r>
              <a:rPr lang="de-DE" dirty="0" err="1">
                <a:solidFill>
                  <a:schemeClr val="tx2"/>
                </a:solidFill>
              </a:rPr>
              <a:t>kontaktformular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5964D4-2FD8-CD4F-A1CA-561C8A5C2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55" y="537109"/>
            <a:ext cx="1205907" cy="12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5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B8F15D-BBB8-DF45-9141-AF8B09ADB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7961"/>
            <a:ext cx="4064699" cy="28811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5" y="1301864"/>
            <a:ext cx="6341147" cy="1152426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Zentrale Studienberatung</a:t>
            </a:r>
            <a:br>
              <a:rPr lang="de-DE" sz="1800" u="none" dirty="0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</a:br>
            <a:r>
              <a:rPr lang="de-DE" sz="1800" u="none" dirty="0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  <a:t>Hilfe bei </a:t>
            </a:r>
            <a:r>
              <a:rPr lang="de-DE" sz="1800" u="none" dirty="0">
                <a:solidFill>
                  <a:schemeClr val="accent1"/>
                </a:solidFill>
              </a:rPr>
              <a:t>Fragen rund ums Studium</a:t>
            </a:r>
            <a:br>
              <a:rPr lang="de-DE" sz="1800" b="0" dirty="0"/>
            </a:br>
            <a:b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</a:br>
            <a:b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9085" y="2780387"/>
            <a:ext cx="4968231" cy="3678737"/>
          </a:xfrm>
        </p:spPr>
        <p:txBody>
          <a:bodyPr/>
          <a:lstStyle/>
          <a:p>
            <a:pPr marL="342900" indent="-342900">
              <a:buFont typeface="Symbol" pitchFamily="2" charset="2"/>
              <a:buChar char="-"/>
            </a:pPr>
            <a:r>
              <a:rPr lang="de-DE" b="0">
                <a:solidFill>
                  <a:schemeClr val="tx1"/>
                </a:solidFill>
              </a:rPr>
              <a:t>Studienorientierung, Studienwahl, Masterwahl</a:t>
            </a:r>
            <a:endParaRPr lang="de-DE" b="0" dirty="0">
              <a:solidFill>
                <a:schemeClr val="tx1"/>
              </a:solidFill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b="0">
                <a:solidFill>
                  <a:schemeClr val="tx1"/>
                </a:solidFill>
              </a:rPr>
              <a:t>Lernorganisation und Selbstmanagement im Studium</a:t>
            </a:r>
            <a:endParaRPr lang="de-DE" b="0" dirty="0">
              <a:solidFill>
                <a:schemeClr val="tx1"/>
              </a:solidFill>
            </a:endParaRPr>
          </a:p>
          <a:p>
            <a:pPr marL="342900" indent="-342900">
              <a:buFont typeface="Symbol" pitchFamily="2" charset="2"/>
              <a:buChar char="-"/>
            </a:pPr>
            <a:r>
              <a:rPr lang="de-DE" b="0" dirty="0">
                <a:solidFill>
                  <a:schemeClr val="tx1"/>
                </a:solidFill>
              </a:rPr>
              <a:t>Studienzweifel, Fachwechsel</a:t>
            </a:r>
            <a:r>
              <a:rPr lang="de-DE" b="0">
                <a:solidFill>
                  <a:schemeClr val="tx1"/>
                </a:solidFill>
              </a:rPr>
              <a:t>, Studienabbruch, Neuorientierung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2ADAFE2-BB02-B741-8F03-FC502D4C3D86}"/>
              </a:ext>
            </a:extLst>
          </p:cNvPr>
          <p:cNvSpPr txBox="1">
            <a:spLocks/>
          </p:cNvSpPr>
          <p:nvPr/>
        </p:nvSpPr>
        <p:spPr>
          <a:xfrm>
            <a:off x="7179741" y="4366871"/>
            <a:ext cx="4968231" cy="4103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i="1" dirty="0"/>
              <a:t>– uni.kn/zsb</a:t>
            </a:r>
            <a:endParaRPr lang="de-DE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3792134-BFF2-C441-8931-8BC6AD3956ED}"/>
              </a:ext>
            </a:extLst>
          </p:cNvPr>
          <p:cNvSpPr txBox="1">
            <a:spLocks/>
          </p:cNvSpPr>
          <p:nvPr/>
        </p:nvSpPr>
        <p:spPr>
          <a:xfrm>
            <a:off x="697150" y="4077072"/>
            <a:ext cx="6865387" cy="4103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Raum D 409 – D 412</a:t>
            </a:r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Terminvereinbarung unter: 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 err="1">
                <a:solidFill>
                  <a:schemeClr val="tx2"/>
                </a:solidFill>
              </a:rPr>
              <a:t>termin.zsb@uni-konstanz.de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26BAB0A-D4DA-CE46-89D5-164828FA0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19" y="509387"/>
            <a:ext cx="1206000" cy="12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5" y="1301864"/>
            <a:ext cx="6341147" cy="1152426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Studis mit Studis (</a:t>
            </a:r>
            <a:r>
              <a:rPr lang="de-DE" dirty="0" err="1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SmS</a:t>
            </a:r>
            <a: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)</a:t>
            </a:r>
            <a:b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</a:br>
            <a:r>
              <a:rPr lang="de-DE" sz="1800" u="none" dirty="0">
                <a:solidFill>
                  <a:schemeClr val="accent1"/>
                </a:solidFill>
              </a:rPr>
              <a:t>Das studentische Buddy-Begleitprogramm</a:t>
            </a:r>
            <a:br>
              <a:rPr lang="de-DE" b="0" dirty="0"/>
            </a:b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2ADAFE2-BB02-B741-8F03-FC502D4C3D86}"/>
              </a:ext>
            </a:extLst>
          </p:cNvPr>
          <p:cNvSpPr txBox="1">
            <a:spLocks/>
          </p:cNvSpPr>
          <p:nvPr/>
        </p:nvSpPr>
        <p:spPr>
          <a:xfrm>
            <a:off x="6111676" y="5013177"/>
            <a:ext cx="2553982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i="1" dirty="0"/>
              <a:t>– uni.kn/studieren/</a:t>
            </a:r>
            <a:r>
              <a:rPr lang="de-DE" sz="1800" i="1" dirty="0" err="1"/>
              <a:t>sms</a:t>
            </a:r>
            <a:endParaRPr lang="de-DE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3792134-BFF2-C441-8931-8BC6AD3956ED}"/>
              </a:ext>
            </a:extLst>
          </p:cNvPr>
          <p:cNvSpPr txBox="1">
            <a:spLocks/>
          </p:cNvSpPr>
          <p:nvPr/>
        </p:nvSpPr>
        <p:spPr>
          <a:xfrm>
            <a:off x="611561" y="4725144"/>
            <a:ext cx="3096344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2"/>
                </a:solidFill>
              </a:rPr>
              <a:t>Kontakt </a:t>
            </a:r>
            <a:r>
              <a:rPr lang="de-DE" dirty="0">
                <a:solidFill>
                  <a:schemeClr val="tx2"/>
                </a:solidFill>
              </a:rPr>
              <a:t>unter: 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 err="1">
                <a:solidFill>
                  <a:schemeClr val="tx2"/>
                </a:solidFill>
              </a:rPr>
              <a:t>sms@uni-konstanz.de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E124872-4A89-8044-B66A-1436E9E94DAB}"/>
              </a:ext>
            </a:extLst>
          </p:cNvPr>
          <p:cNvSpPr txBox="1">
            <a:spLocks/>
          </p:cNvSpPr>
          <p:nvPr/>
        </p:nvSpPr>
        <p:spPr>
          <a:xfrm>
            <a:off x="319085" y="2742658"/>
            <a:ext cx="4290989" cy="2575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itchFamily="2" charset="2"/>
              <a:buChar char="-"/>
            </a:pPr>
            <a:r>
              <a:rPr lang="de-DE" b="0" dirty="0">
                <a:solidFill>
                  <a:schemeClr val="tx2"/>
                </a:solidFill>
              </a:rPr>
              <a:t>für Studierende mit oder nach einer psychischen Erkrankung, einer chronischen Erkrankung oder Mobilitätseinschränkung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b="0">
                <a:solidFill>
                  <a:schemeClr val="tx2"/>
                </a:solidFill>
              </a:rPr>
              <a:t>studentische Einzelbegleitung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b="0">
                <a:solidFill>
                  <a:schemeClr val="tx2"/>
                </a:solidFill>
              </a:rPr>
              <a:t>Gruppenangebot in Form von Kontaktgruppen</a:t>
            </a:r>
            <a:endParaRPr lang="de-DE" b="0" dirty="0">
              <a:solidFill>
                <a:schemeClr val="tx2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ED8EF9-C609-4C4C-A714-19ED07F10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84168"/>
            <a:ext cx="3667019" cy="26970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5AE590-5814-AA4B-908C-7311D970F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06" y="537109"/>
            <a:ext cx="1206000" cy="12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5" y="1301864"/>
            <a:ext cx="6341147" cy="1152426"/>
          </a:xfrm>
        </p:spPr>
        <p:txBody>
          <a:bodyPr/>
          <a:lstStyle/>
          <a:p>
            <a:r>
              <a:rPr lang="de-DE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Psychotherapeutische </a:t>
            </a:r>
            <a: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Beratungsstelle (PBS)</a:t>
            </a:r>
            <a:b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</a:br>
            <a:r>
              <a:rPr lang="de-DE" sz="1800" u="none" dirty="0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  <a:t>Hilfe </a:t>
            </a:r>
            <a:r>
              <a:rPr lang="de-DE" sz="1800" u="none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  <a:t>bei </a:t>
            </a:r>
            <a:r>
              <a:rPr lang="de-DE" sz="1800" u="none">
                <a:solidFill>
                  <a:schemeClr val="accent1"/>
                </a:solidFill>
              </a:rPr>
              <a:t>Krisen</a:t>
            </a:r>
            <a:br>
              <a:rPr lang="de-DE" b="0" dirty="0">
                <a:solidFill>
                  <a:schemeClr val="tx2"/>
                </a:solidFill>
              </a:rPr>
            </a:b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B97883-B226-564A-8E6A-5C8008990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66" y="1941242"/>
            <a:ext cx="3312368" cy="262308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BB198B6-23D3-8C47-AA3C-D290D0B73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44" y="2241905"/>
            <a:ext cx="1862759" cy="6509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1A179B-2323-D347-A63F-D62C8B53EB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55" y="518559"/>
            <a:ext cx="1206000" cy="1206000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2ADAFE2-BB02-B741-8F03-FC502D4C3D86}"/>
              </a:ext>
            </a:extLst>
          </p:cNvPr>
          <p:cNvSpPr txBox="1">
            <a:spLocks/>
          </p:cNvSpPr>
          <p:nvPr/>
        </p:nvSpPr>
        <p:spPr>
          <a:xfrm>
            <a:off x="354945" y="5667209"/>
            <a:ext cx="8065215" cy="304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1" u="none" strike="noStrike" kern="1200" cap="none" spc="0" normalizeH="0" baseline="0" noProof="0">
                <a:ln>
                  <a:noFill/>
                </a:ln>
                <a:solidFill>
                  <a:srgbClr val="009A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seezeit.com/beratung/psychotherapeutische-beratung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9AD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A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A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3792134-BFF2-C441-8931-8BC6AD3956ED}"/>
              </a:ext>
            </a:extLst>
          </p:cNvPr>
          <p:cNvSpPr txBox="1">
            <a:spLocks/>
          </p:cNvSpPr>
          <p:nvPr/>
        </p:nvSpPr>
        <p:spPr>
          <a:xfrm>
            <a:off x="353638" y="3197284"/>
            <a:ext cx="6865387" cy="2469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b="0">
                <a:solidFill>
                  <a:srgbClr val="000000"/>
                </a:solidFill>
              </a:rPr>
              <a:t>Anmeldung persönlich oder telefonisch:</a:t>
            </a:r>
          </a:p>
          <a:p>
            <a:pPr lvl="0">
              <a:defRPr/>
            </a:pPr>
            <a:r>
              <a:rPr lang="de-DE" b="0">
                <a:solidFill>
                  <a:srgbClr val="000000"/>
                </a:solidFill>
              </a:rPr>
              <a:t>Mo, Mi, Fr: 11.00 – 12.00 Uhr</a:t>
            </a:r>
          </a:p>
          <a:p>
            <a:pPr>
              <a:defRPr/>
            </a:pPr>
            <a:r>
              <a:rPr lang="de-DE" b="0">
                <a:solidFill>
                  <a:srgbClr val="000000"/>
                </a:solidFill>
              </a:rPr>
              <a:t>Gebäude K, Ebene K3, Raum K 313 – 315</a:t>
            </a:r>
          </a:p>
          <a:p>
            <a:pPr lvl="0">
              <a:defRPr/>
            </a:pPr>
            <a:r>
              <a:rPr lang="de-DE" b="0">
                <a:solidFill>
                  <a:srgbClr val="000000"/>
                </a:solidFill>
              </a:rPr>
              <a:t>Tel +49 7531 - 9782 230</a:t>
            </a:r>
          </a:p>
          <a:p>
            <a:pPr lvl="0">
              <a:defRPr/>
            </a:pPr>
            <a:r>
              <a:rPr lang="de-DE" b="0">
                <a:solidFill>
                  <a:srgbClr val="000000"/>
                </a:solidFill>
              </a:rPr>
              <a:t>E-Mail: pbs@seezeit.com</a:t>
            </a:r>
          </a:p>
          <a:p>
            <a:pPr lvl="0">
              <a:defRPr/>
            </a:pPr>
            <a:endParaRPr lang="de-DE" b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de-DE" b="0">
                <a:solidFill>
                  <a:srgbClr val="000000"/>
                </a:solidFill>
              </a:rPr>
              <a:t>Beratungstermine sind an allen Wochentagen möglich.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E124872-4A89-8044-B66A-1436E9E94DAB}"/>
              </a:ext>
            </a:extLst>
          </p:cNvPr>
          <p:cNvSpPr txBox="1">
            <a:spLocks/>
          </p:cNvSpPr>
          <p:nvPr/>
        </p:nvSpPr>
        <p:spPr>
          <a:xfrm>
            <a:off x="353019" y="2179857"/>
            <a:ext cx="4290989" cy="1220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persönliche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Beratung bei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Schwierigkeiten und Problemen im Studium, im sozialen Umfeld und bei allen seelischen Belastungen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25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5" y="1301864"/>
            <a:ext cx="6341147" cy="1152426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  <a:t>Sozialberatung</a:t>
            </a:r>
            <a:br>
              <a:rPr lang="de-DE" dirty="0">
                <a:solidFill>
                  <a:prstClr val="black"/>
                </a:solidFill>
                <a:uFill>
                  <a:solidFill>
                    <a:srgbClr val="009AD1"/>
                  </a:solidFill>
                </a:uFill>
              </a:rPr>
            </a:br>
            <a:r>
              <a:rPr lang="de-DE" sz="1800" u="none" dirty="0">
                <a:solidFill>
                  <a:schemeClr val="accent1"/>
                </a:solidFill>
                <a:uFill>
                  <a:solidFill>
                    <a:srgbClr val="009AD1"/>
                  </a:solidFill>
                </a:uFill>
              </a:rPr>
              <a:t>Finanzierungshilfe, Sozialhilfe, Wohngeld</a:t>
            </a:r>
            <a:br>
              <a:rPr lang="de-DE" b="0" dirty="0">
                <a:solidFill>
                  <a:schemeClr val="tx2"/>
                </a:solidFill>
              </a:rPr>
            </a:b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2ADAFE2-BB02-B741-8F03-FC502D4C3D86}"/>
              </a:ext>
            </a:extLst>
          </p:cNvPr>
          <p:cNvSpPr txBox="1">
            <a:spLocks/>
          </p:cNvSpPr>
          <p:nvPr/>
        </p:nvSpPr>
        <p:spPr>
          <a:xfrm>
            <a:off x="3779912" y="6020782"/>
            <a:ext cx="5472608" cy="837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i="1" dirty="0"/>
              <a:t>– https</a:t>
            </a:r>
            <a:r>
              <a:rPr lang="de-DE" sz="1800" i="1"/>
              <a:t>://seezeit.com/beratung/sozialberatung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3792134-BFF2-C441-8931-8BC6AD3956ED}"/>
              </a:ext>
            </a:extLst>
          </p:cNvPr>
          <p:cNvSpPr txBox="1">
            <a:spLocks/>
          </p:cNvSpPr>
          <p:nvPr/>
        </p:nvSpPr>
        <p:spPr>
          <a:xfrm>
            <a:off x="643528" y="3898203"/>
            <a:ext cx="3838534" cy="2267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  <a:p>
            <a:r>
              <a:rPr lang="de-DE" b="0" dirty="0">
                <a:solidFill>
                  <a:schemeClr val="tx2"/>
                </a:solidFill>
              </a:rPr>
              <a:t>Gebäude K, Ebene K3, Raum K 316</a:t>
            </a:r>
            <a:br>
              <a:rPr lang="de-DE" b="0" dirty="0">
                <a:solidFill>
                  <a:schemeClr val="tx2"/>
                </a:solidFill>
              </a:rPr>
            </a:br>
            <a:br>
              <a:rPr lang="de-DE" b="0" dirty="0">
                <a:solidFill>
                  <a:schemeClr val="tx2"/>
                </a:solidFill>
              </a:rPr>
            </a:br>
            <a:r>
              <a:rPr lang="de-DE" b="0" dirty="0">
                <a:solidFill>
                  <a:schemeClr val="tx2"/>
                </a:solidFill>
              </a:rPr>
              <a:t>Offene Sprechstunde (ohne Anmeldung):</a:t>
            </a:r>
            <a:br>
              <a:rPr lang="de-DE" b="0" dirty="0">
                <a:solidFill>
                  <a:schemeClr val="tx2"/>
                </a:solidFill>
              </a:rPr>
            </a:br>
            <a:r>
              <a:rPr lang="de-DE" b="0" dirty="0">
                <a:solidFill>
                  <a:schemeClr val="tx2"/>
                </a:solidFill>
              </a:rPr>
              <a:t>Di  09.30 – 11.30 Uhr</a:t>
            </a:r>
          </a:p>
          <a:p>
            <a:r>
              <a:rPr lang="de-DE" b="0" dirty="0">
                <a:solidFill>
                  <a:schemeClr val="tx2"/>
                </a:solidFill>
              </a:rPr>
              <a:t>oder Terminvereinbarung unter: </a:t>
            </a:r>
            <a:br>
              <a:rPr lang="de-DE" b="0" dirty="0">
                <a:solidFill>
                  <a:schemeClr val="tx2"/>
                </a:solidFill>
              </a:rPr>
            </a:br>
            <a:r>
              <a:rPr lang="de-DE" b="0" dirty="0" err="1">
                <a:solidFill>
                  <a:schemeClr val="tx2"/>
                </a:solidFill>
              </a:rPr>
              <a:t>sozialberatung@seezeit.com</a:t>
            </a:r>
            <a:r>
              <a:rPr lang="de-DE" b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E124872-4A89-8044-B66A-1436E9E94DAB}"/>
              </a:ext>
            </a:extLst>
          </p:cNvPr>
          <p:cNvSpPr txBox="1">
            <a:spLocks/>
          </p:cNvSpPr>
          <p:nvPr/>
        </p:nvSpPr>
        <p:spPr>
          <a:xfrm>
            <a:off x="353019" y="2673018"/>
            <a:ext cx="4290989" cy="2575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itchFamily="2" charset="2"/>
              <a:buChar char="-"/>
            </a:pPr>
            <a:r>
              <a:rPr lang="de-DE" b="0" dirty="0">
                <a:solidFill>
                  <a:schemeClr val="tx2"/>
                </a:solidFill>
              </a:rPr>
              <a:t>Finanzierungshilfen außerhalb des BAföG, vor und während des Studiums wie z. B. Studienkredite wie KfW-Studienkredit, zinslose Darlehen, Sozialhilfe</a:t>
            </a:r>
            <a:r>
              <a:rPr lang="de-DE" b="0">
                <a:solidFill>
                  <a:schemeClr val="tx2"/>
                </a:solidFill>
              </a:rPr>
              <a:t>, Wohngeld</a:t>
            </a:r>
            <a:endParaRPr lang="de-DE" b="0" dirty="0">
              <a:solidFill>
                <a:schemeClr val="tx2"/>
              </a:solidFill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b="0" dirty="0">
                <a:solidFill>
                  <a:schemeClr val="tx2"/>
                </a:solidFill>
              </a:rPr>
              <a:t>Hilfe bei Studieren mit Kind oder Studieren mit Beeinträchtigung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B198B6-23D3-8C47-AA3C-D290D0B73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26394"/>
            <a:ext cx="1862759" cy="6509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D84BCE7-AFB9-3B44-A081-72BE072C9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2267"/>
            <a:ext cx="1152292" cy="11522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D576D8-7168-9840-830B-0357E78BBE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39082"/>
            <a:ext cx="3727170" cy="26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ik.a.Lamb\Desktop\Webinare_2018\architektur_IMG_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09" y="1566509"/>
            <a:ext cx="7632591" cy="50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>
            <a:spLocks/>
          </p:cNvSpPr>
          <p:nvPr/>
        </p:nvSpPr>
        <p:spPr>
          <a:xfrm>
            <a:off x="323852" y="3134212"/>
            <a:ext cx="2303932" cy="574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b="1">
                <a:solidFill>
                  <a:schemeClr val="tx1"/>
                </a:solidFill>
              </a:rPr>
              <a:t>Viel Erfolg</a:t>
            </a:r>
            <a:endParaRPr lang="en-GB" sz="3500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>
            <a:spLocks/>
          </p:cNvSpPr>
          <p:nvPr/>
        </p:nvSpPr>
        <p:spPr>
          <a:xfrm>
            <a:off x="323852" y="3700686"/>
            <a:ext cx="3168027" cy="574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" rIns="36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b="1">
                <a:solidFill>
                  <a:schemeClr val="tx1"/>
                </a:solidFill>
              </a:rPr>
              <a:t>beim Studium!</a:t>
            </a:r>
            <a:endParaRPr lang="en-GB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280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PT_UniKN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NIK_002_141014.potx" id="{9C2F710B-392A-4B68-A018-74A0C52CFF2B}" vid="{D1296413-1E1F-487E-A087-30B98FC1501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4CCE1F-4A13-46E9-8AB3-970AAD115C88}">
  <we:reference id="wa104038830" version="1.0.0.3" store="de-DE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PPT_UniKN</Template>
  <TotalTime>0</TotalTime>
  <Words>426</Words>
  <Application>Microsoft Office PowerPoint</Application>
  <PresentationFormat>Bildschirmpräsentation (4:3)</PresentationFormat>
  <Paragraphs>60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PPT_UniKN</vt:lpstr>
      <vt:lpstr>PowerPoint-Präsentation</vt:lpstr>
      <vt:lpstr>Das Beratungsnetz der Uni Konstanz Anlaufstellen für viele weitere Themen </vt:lpstr>
      <vt:lpstr>Studierenden-Service-Zentrum (SSZ) Die zentrale universitäre Anlaufstelle</vt:lpstr>
      <vt:lpstr>Zentrale Studienberatung Hilfe bei Fragen rund ums Studium   </vt:lpstr>
      <vt:lpstr>Studis mit Studis (SmS) Das studentische Buddy-Begleitprogramm </vt:lpstr>
      <vt:lpstr>Psychotherapeutische Beratungsstelle (PBS) Hilfe bei Krisen </vt:lpstr>
      <vt:lpstr>Sozialberatung Finanzierungshilfe, Sozialhilfe, Wohngeld </vt:lpstr>
      <vt:lpstr>PowerPoint-Präsentation</vt:lpstr>
    </vt:vector>
  </TitlesOfParts>
  <Company>Universitaet Konstanz - Zentrale 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Willard.Sinkoves</dc:creator>
  <dc:description>Vorlage Praesentation – Office 2010;_x000d_
Version 003;_x000d_
2014-10-16;</dc:description>
  <cp:lastModifiedBy>Dani</cp:lastModifiedBy>
  <cp:revision>341</cp:revision>
  <cp:lastPrinted>2022-06-21T12:35:39Z</cp:lastPrinted>
  <dcterms:created xsi:type="dcterms:W3CDTF">2014-10-21T14:20:07Z</dcterms:created>
  <dcterms:modified xsi:type="dcterms:W3CDTF">2023-10-13T13:23:44Z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10.10.2014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003</vt:lpwstr>
  </property>
  <property fmtid="{D5CDD505-2E9C-101B-9397-08002B2CF9AE}" pid="6" name="Version vom">
    <vt:lpwstr>16.10.2014</vt:lpwstr>
  </property>
</Properties>
</file>