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 initials="D" lastIdx="16" clrIdx="0">
    <p:extLst>
      <p:ext uri="{19B8F6BF-5375-455C-9EA6-DF929625EA0E}">
        <p15:presenceInfo xmlns:p15="http://schemas.microsoft.com/office/powerpoint/2012/main" userId="Da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D524"/>
    <a:srgbClr val="F6D11A"/>
    <a:srgbClr val="FFC715"/>
    <a:srgbClr val="FFFF00"/>
    <a:srgbClr val="8BA7FF"/>
    <a:srgbClr val="D0DBF0"/>
    <a:srgbClr val="DFE7F5"/>
    <a:srgbClr val="BDFBF8"/>
    <a:srgbClr val="F9D3B9"/>
    <a:srgbClr val="6D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559" autoAdjust="0"/>
    <p:restoredTop sz="80851" autoAdjust="0"/>
  </p:normalViewPr>
  <p:slideViewPr>
    <p:cSldViewPr snapToGrid="0">
      <p:cViewPr varScale="1">
        <p:scale>
          <a:sx n="114" d="100"/>
          <a:sy n="114" d="100"/>
        </p:scale>
        <p:origin x="258"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31" tIns="45716" rIns="91431" bIns="45716"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31" tIns="45716" rIns="91431" bIns="45716" rtlCol="0"/>
          <a:lstStyle>
            <a:lvl1pPr algn="r">
              <a:defRPr sz="1200"/>
            </a:lvl1pPr>
          </a:lstStyle>
          <a:p>
            <a:fld id="{5D2B9976-CB92-4E19-BD7B-F7F1B766AD73}" type="datetimeFigureOut">
              <a:rPr lang="de-DE" smtClean="0"/>
              <a:t>26.04.2023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1" tIns="45716" rIns="91431" bIns="45716"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31" tIns="45716" rIns="91431" bIns="45716"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4"/>
            <a:ext cx="2971800" cy="458787"/>
          </a:xfrm>
          <a:prstGeom prst="rect">
            <a:avLst/>
          </a:prstGeom>
        </p:spPr>
        <p:txBody>
          <a:bodyPr vert="horz" lIns="91431" tIns="45716" rIns="91431" bIns="45716"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4"/>
            <a:ext cx="2971800" cy="458787"/>
          </a:xfrm>
          <a:prstGeom prst="rect">
            <a:avLst/>
          </a:prstGeom>
        </p:spPr>
        <p:txBody>
          <a:bodyPr vert="horz" lIns="91431" tIns="45716" rIns="91431" bIns="45716" rtlCol="0" anchor="b"/>
          <a:lstStyle>
            <a:lvl1pPr algn="r">
              <a:defRPr sz="1200"/>
            </a:lvl1pPr>
          </a:lstStyle>
          <a:p>
            <a:fld id="{EED8E7F5-0551-4496-A732-23C451CC875A}" type="slidenum">
              <a:rPr lang="de-DE" smtClean="0"/>
              <a:t>‹Nr.›</a:t>
            </a:fld>
            <a:endParaRPr lang="de-DE"/>
          </a:p>
        </p:txBody>
      </p:sp>
    </p:spTree>
    <p:extLst>
      <p:ext uri="{BB962C8B-B14F-4D97-AF65-F5344CB8AC3E}">
        <p14:creationId xmlns:p14="http://schemas.microsoft.com/office/powerpoint/2010/main" val="395364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14310">
              <a:defRPr/>
            </a:pPr>
            <a:r>
              <a:rPr lang="de-DE" dirty="0"/>
              <a:t>Die Veranstaltungen müssen nicht in der hier dargestellten Reihenfolge besucht werden. Sie können für Ihren individuellen Studienablaufplan die Veranstaltungen am äußeren Rand markieren und in andere Semester verschieben. Achten Sie dabei darauf, dass manche Veranstaltungen nur im Wintersemester (Schneeflockensymbol) oder nur im Sommersemester (Sonnensymbol) angeboten werden. Leistungen mit beiden Symbolen können sowohl im WiSe als auch im SoSe absolviert werden.</a:t>
            </a:r>
          </a:p>
          <a:p>
            <a:pPr defTabSz="914310">
              <a:defRPr/>
            </a:pPr>
            <a:endParaRPr lang="de-DE" dirty="0"/>
          </a:p>
          <a:p>
            <a:r>
              <a:rPr lang="de-DE" b="1" dirty="0"/>
              <a:t>WICHTIG: </a:t>
            </a:r>
            <a:r>
              <a:rPr lang="de-DE" dirty="0"/>
              <a:t>Maßgeblich für Regelungen, Abläufe und Anforderungen des Bachelorstudiengangs Psychologie ist die </a:t>
            </a:r>
            <a:r>
              <a:rPr lang="de-DE" b="1" dirty="0"/>
              <a:t>Prüfungsordnung.</a:t>
            </a:r>
            <a:r>
              <a:rPr lang="de-DE" dirty="0"/>
              <a:t> Die inhaltliche Beschreibung der Moduleinheiten bzw. Lehrveranstaltungen finden Sie im </a:t>
            </a:r>
            <a:r>
              <a:rPr lang="de-DE" b="1" dirty="0"/>
              <a:t>Modulhandbuch.</a:t>
            </a:r>
            <a:r>
              <a:rPr lang="de-DE" dirty="0"/>
              <a:t>  </a:t>
            </a:r>
          </a:p>
          <a:p>
            <a:endParaRPr lang="de-DE" b="1" dirty="0"/>
          </a:p>
          <a:p>
            <a:r>
              <a:rPr lang="de-DE" b="1" dirty="0"/>
              <a:t>Erläuterung:</a:t>
            </a:r>
            <a:r>
              <a:rPr lang="de-DE" dirty="0"/>
              <a:t> VL = Vorlesung, VL/Ü = Vorlesung mit Übung, VPS = Versuchspersonenstunden, S = Seminar, P=Praktikum, P/S=Praktikum mit begleitenden Seminar, SWS = Semesterwochenstunden, CPs = Creditpoints nach dem ECTS (European Credit Transfer System)</a:t>
            </a:r>
          </a:p>
        </p:txBody>
      </p:sp>
      <p:sp>
        <p:nvSpPr>
          <p:cNvPr id="4" name="Foliennummernplatzhalter 3"/>
          <p:cNvSpPr>
            <a:spLocks noGrp="1"/>
          </p:cNvSpPr>
          <p:nvPr>
            <p:ph type="sldNum" sz="quarter" idx="5"/>
          </p:nvPr>
        </p:nvSpPr>
        <p:spPr/>
        <p:txBody>
          <a:bodyPr/>
          <a:lstStyle/>
          <a:p>
            <a:fld id="{EED8E7F5-0551-4496-A732-23C451CC875A}" type="slidenum">
              <a:rPr lang="de-DE" smtClean="0"/>
              <a:t>1</a:t>
            </a:fld>
            <a:endParaRPr lang="de-DE"/>
          </a:p>
        </p:txBody>
      </p:sp>
    </p:spTree>
    <p:extLst>
      <p:ext uri="{BB962C8B-B14F-4D97-AF65-F5344CB8AC3E}">
        <p14:creationId xmlns:p14="http://schemas.microsoft.com/office/powerpoint/2010/main" val="386096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6A8CFD-1A12-46EF-8BB0-2071A96E9F7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300CA9E-0795-41CA-B66E-E33B53C396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0B5B3E3-478D-4D0E-911F-2248B682E013}"/>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5" name="Fußzeilenplatzhalter 4">
            <a:extLst>
              <a:ext uri="{FF2B5EF4-FFF2-40B4-BE49-F238E27FC236}">
                <a16:creationId xmlns:a16="http://schemas.microsoft.com/office/drawing/2014/main" id="{F9674CA7-3949-4DF0-AA14-E3B6DEE694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660511-BCEF-4664-8262-45AB7E515A7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03991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E66E88-44ED-40D3-9643-5B29438C791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927AFF8-7A59-43A6-8471-58B77D3646B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75FBE16-C1AC-47A8-A11B-A9B0B302CC92}"/>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5" name="Fußzeilenplatzhalter 4">
            <a:extLst>
              <a:ext uri="{FF2B5EF4-FFF2-40B4-BE49-F238E27FC236}">
                <a16:creationId xmlns:a16="http://schemas.microsoft.com/office/drawing/2014/main" id="{E5010984-DBA7-4F0F-A78F-EF04B068DC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32B7EDE-541C-47E1-A94E-4817E05A829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423809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992B96B-8071-4A4D-B973-775A46E043A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012EC49-14AF-4D27-8DCF-9901B4AEA3B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E840E0D-BC15-4946-B1F7-6E5EAAC3D9B8}"/>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5" name="Fußzeilenplatzhalter 4">
            <a:extLst>
              <a:ext uri="{FF2B5EF4-FFF2-40B4-BE49-F238E27FC236}">
                <a16:creationId xmlns:a16="http://schemas.microsoft.com/office/drawing/2014/main" id="{C21F6E41-35CA-4FC4-8C66-D76901DFCD5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8952FDF-ED72-45ED-9513-F1845F370FB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53953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FD421-6250-4FA6-9637-7B07DCD0F84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5668EDC-42D8-4EDA-8D0E-2063FCED6FF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796EBBB-A25D-44CB-91EB-B41C4438AB33}"/>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5" name="Fußzeilenplatzhalter 4">
            <a:extLst>
              <a:ext uri="{FF2B5EF4-FFF2-40B4-BE49-F238E27FC236}">
                <a16:creationId xmlns:a16="http://schemas.microsoft.com/office/drawing/2014/main" id="{C6FB09D2-CC56-456E-B812-4AA0D154874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ECBE58-906D-4FBA-97F3-67F12D7DBC8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71572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072B68-7D9B-4267-9CB2-64FC2D1C0A4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052019D-ECE4-4225-992A-3FA5E921FA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577C909-2400-4876-9733-5FAB9838C5A5}"/>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5" name="Fußzeilenplatzhalter 4">
            <a:extLst>
              <a:ext uri="{FF2B5EF4-FFF2-40B4-BE49-F238E27FC236}">
                <a16:creationId xmlns:a16="http://schemas.microsoft.com/office/drawing/2014/main" id="{5E6CD452-8ED7-4ED0-A115-D86A3B47B09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984F28C-0F0D-49BC-89F0-A6DF5C64612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1455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C8F8C3-E539-43C5-BBC1-F580820B2F1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982FAC-4E0F-4746-83FB-1BC33430233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777987B-97C2-4B62-98A0-09DE6DF0F9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B8513D5-CCE4-4ECC-BD48-936F58C17884}"/>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6" name="Fußzeilenplatzhalter 5">
            <a:extLst>
              <a:ext uri="{FF2B5EF4-FFF2-40B4-BE49-F238E27FC236}">
                <a16:creationId xmlns:a16="http://schemas.microsoft.com/office/drawing/2014/main" id="{565C24FE-0DB7-469A-BEE6-A70F7A8D015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932DD85-26BF-436B-98DA-905C17C7464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37853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7B91F4-74F1-4319-90B1-5BE6BED1B05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1021E68-2119-4508-98E4-63A1C91626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46CA9EF-903A-484F-8FD8-907E6AF91CB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16A4433-CD80-48C2-9968-E0EAFEBB51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F4FBF10-0B7E-4991-8436-40BD8B200BE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45B8B13-2E40-4C80-9247-F55EC1E0EADF}"/>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8" name="Fußzeilenplatzhalter 7">
            <a:extLst>
              <a:ext uri="{FF2B5EF4-FFF2-40B4-BE49-F238E27FC236}">
                <a16:creationId xmlns:a16="http://schemas.microsoft.com/office/drawing/2014/main" id="{73E15C28-8262-484B-BDA8-711A844A2B4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A1045B9-A575-4526-85F7-B9E182735494}"/>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82072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5BD55A-B660-4812-9930-ACB589CBB48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A783A60-C651-4686-9792-4EEE3BB34478}"/>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4" name="Fußzeilenplatzhalter 3">
            <a:extLst>
              <a:ext uri="{FF2B5EF4-FFF2-40B4-BE49-F238E27FC236}">
                <a16:creationId xmlns:a16="http://schemas.microsoft.com/office/drawing/2014/main" id="{88247CAE-23D3-4CF7-805D-96B08BB2640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8E903D6-F5F6-4DE0-BE83-BDA868754E7F}"/>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243732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DA36D95-4F29-4CEE-A30B-0AA9C87D34A9}"/>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3" name="Fußzeilenplatzhalter 2">
            <a:extLst>
              <a:ext uri="{FF2B5EF4-FFF2-40B4-BE49-F238E27FC236}">
                <a16:creationId xmlns:a16="http://schemas.microsoft.com/office/drawing/2014/main" id="{9F94FBF2-4603-4196-AC57-CF885457BAE8}"/>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E58CCBD7-BB39-4A03-B972-299219B2390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97442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C05A88-CC9D-4614-BBCC-82A1151652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7DE4856-0614-465A-AF53-4EF9EE534C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43D1391-0B18-46D6-934C-57A5648391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AE0C908-BB2B-4642-A539-2030B5A71004}"/>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6" name="Fußzeilenplatzhalter 5">
            <a:extLst>
              <a:ext uri="{FF2B5EF4-FFF2-40B4-BE49-F238E27FC236}">
                <a16:creationId xmlns:a16="http://schemas.microsoft.com/office/drawing/2014/main" id="{B433F327-32AB-4CA8-A623-505A0B8649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DB26A5C-B81A-4598-B73F-BA633FC335F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76802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B93A1-5323-4AB3-9123-673893ABE3D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A0F82C7-22CB-498B-9916-9E149A9A68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04AB018-815A-450C-9C99-65C06DD9D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8760518-221B-49DF-88CA-B6B257E05CA1}"/>
              </a:ext>
            </a:extLst>
          </p:cNvPr>
          <p:cNvSpPr>
            <a:spLocks noGrp="1"/>
          </p:cNvSpPr>
          <p:nvPr>
            <p:ph type="dt" sz="half" idx="10"/>
          </p:nvPr>
        </p:nvSpPr>
        <p:spPr/>
        <p:txBody>
          <a:bodyPr/>
          <a:lstStyle/>
          <a:p>
            <a:fld id="{8B6F2B5F-4809-4BC6-888E-A8408ED31015}" type="datetimeFigureOut">
              <a:rPr lang="de-DE" smtClean="0"/>
              <a:t>26.04.2023</a:t>
            </a:fld>
            <a:endParaRPr lang="de-DE"/>
          </a:p>
        </p:txBody>
      </p:sp>
      <p:sp>
        <p:nvSpPr>
          <p:cNvPr id="6" name="Fußzeilenplatzhalter 5">
            <a:extLst>
              <a:ext uri="{FF2B5EF4-FFF2-40B4-BE49-F238E27FC236}">
                <a16:creationId xmlns:a16="http://schemas.microsoft.com/office/drawing/2014/main" id="{B46541CE-D81B-4B27-842D-991DA8F790F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8BBECD4-4C83-465C-9C9A-66E3E09A55D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66411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2E09B4B-0C72-4A89-BE88-E9B530E53C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89269BE-5432-4A4C-8905-271647AFDE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1D35930-25E1-464B-A7F4-89C0B3BBC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F2B5F-4809-4BC6-888E-A8408ED31015}" type="datetimeFigureOut">
              <a:rPr lang="de-DE" smtClean="0"/>
              <a:t>26.04.2023</a:t>
            </a:fld>
            <a:endParaRPr lang="de-DE"/>
          </a:p>
        </p:txBody>
      </p:sp>
      <p:sp>
        <p:nvSpPr>
          <p:cNvPr id="5" name="Fußzeilenplatzhalter 4">
            <a:extLst>
              <a:ext uri="{FF2B5EF4-FFF2-40B4-BE49-F238E27FC236}">
                <a16:creationId xmlns:a16="http://schemas.microsoft.com/office/drawing/2014/main" id="{EEAA97F9-32CD-4537-8A9A-8FCE056060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DD20F71-CF67-4FAB-BF87-407C438595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D82B1-2EA3-4117-9855-D26578CE5984}" type="slidenum">
              <a:rPr lang="de-DE" smtClean="0"/>
              <a:t>‹Nr.›</a:t>
            </a:fld>
            <a:endParaRPr lang="de-DE"/>
          </a:p>
        </p:txBody>
      </p:sp>
    </p:spTree>
    <p:extLst>
      <p:ext uri="{BB962C8B-B14F-4D97-AF65-F5344CB8AC3E}">
        <p14:creationId xmlns:p14="http://schemas.microsoft.com/office/powerpoint/2010/main" val="244452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svg"/><Relationship Id="rId3" Type="http://schemas.openxmlformats.org/officeDocument/2006/relationships/image" Target="../media/image1.png"/><Relationship Id="rId21" Type="http://schemas.openxmlformats.org/officeDocument/2006/relationships/image" Target="../media/image19.sv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svg"/><Relationship Id="rId20" Type="http://schemas.openxmlformats.org/officeDocument/2006/relationships/image" Target="../media/image18.svg"/><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sv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svg"/><Relationship Id="rId19" Type="http://schemas.openxmlformats.org/officeDocument/2006/relationships/image" Target="../media/image17.pn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B3B76AB-3646-4E8F-AE51-3D81A78ABA1F}"/>
              </a:ext>
            </a:extLst>
          </p:cNvPr>
          <p:cNvSpPr>
            <a:spLocks noGrp="1"/>
          </p:cNvSpPr>
          <p:nvPr>
            <p:ph type="ctrTitle"/>
          </p:nvPr>
        </p:nvSpPr>
        <p:spPr>
          <a:xfrm>
            <a:off x="1495425" y="256672"/>
            <a:ext cx="9144000" cy="254507"/>
          </a:xfrm>
        </p:spPr>
        <p:txBody>
          <a:bodyPr lIns="36000" tIns="108000" rIns="36000" bIns="108000" anchor="ctr" anchorCtr="0">
            <a:noAutofit/>
          </a:bodyPr>
          <a:lstStyle/>
          <a:p>
            <a:r>
              <a:rPr lang="de-DE" sz="1400" b="1" u="sng" dirty="0">
                <a:latin typeface="+mn-lt"/>
              </a:rPr>
              <a:t>Exemplary study plan – 2-year MSc Psychology</a:t>
            </a:r>
          </a:p>
        </p:txBody>
      </p:sp>
      <p:sp>
        <p:nvSpPr>
          <p:cNvPr id="190" name="Rechteck 189">
            <a:extLst>
              <a:ext uri="{FF2B5EF4-FFF2-40B4-BE49-F238E27FC236}">
                <a16:creationId xmlns:a16="http://schemas.microsoft.com/office/drawing/2014/main" id="{2FE6E8A6-8EC0-4B37-B4C8-A0AB29F53FBF}"/>
              </a:ext>
            </a:extLst>
          </p:cNvPr>
          <p:cNvSpPr/>
          <p:nvPr/>
        </p:nvSpPr>
        <p:spPr>
          <a:xfrm>
            <a:off x="83505" y="746439"/>
            <a:ext cx="384921" cy="1224000"/>
          </a:xfrm>
          <a:prstGeom prst="rect">
            <a:avLst/>
          </a:prstGeom>
          <a:solidFill>
            <a:schemeClr val="bg1">
              <a:lumMod val="95000"/>
            </a:schemeClr>
          </a:solidFill>
          <a:ln w="63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1. Sem.</a:t>
            </a:r>
          </a:p>
          <a:p>
            <a:pPr algn="ctr"/>
            <a:r>
              <a:rPr lang="de-DE" sz="750" dirty="0">
                <a:solidFill>
                  <a:schemeClr val="tx1"/>
                </a:solidFill>
              </a:rPr>
              <a:t>WiSe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sp>
        <p:nvSpPr>
          <p:cNvPr id="189" name="Rechteck 188">
            <a:extLst>
              <a:ext uri="{FF2B5EF4-FFF2-40B4-BE49-F238E27FC236}">
                <a16:creationId xmlns:a16="http://schemas.microsoft.com/office/drawing/2014/main" id="{A9BBC735-D879-4C58-9497-23ABA9177B59}"/>
              </a:ext>
            </a:extLst>
          </p:cNvPr>
          <p:cNvSpPr/>
          <p:nvPr/>
        </p:nvSpPr>
        <p:spPr>
          <a:xfrm>
            <a:off x="83504" y="3356307"/>
            <a:ext cx="384024" cy="1224000"/>
          </a:xfrm>
          <a:prstGeom prst="rect">
            <a:avLst/>
          </a:prstGeom>
          <a:solidFill>
            <a:schemeClr val="bg1">
              <a:lumMod val="95000"/>
            </a:schemeClr>
          </a:solidFill>
          <a:ln w="63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3. Sem.</a:t>
            </a:r>
          </a:p>
          <a:p>
            <a:pPr algn="ctr"/>
            <a:r>
              <a:rPr lang="de-DE" sz="750" dirty="0">
                <a:solidFill>
                  <a:schemeClr val="tx1"/>
                </a:solidFill>
              </a:rPr>
              <a:t>WiSe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65" name="Grafik 164" descr="Schneeflocke">
            <a:extLst>
              <a:ext uri="{FF2B5EF4-FFF2-40B4-BE49-F238E27FC236}">
                <a16:creationId xmlns:a16="http://schemas.microsoft.com/office/drawing/2014/main" id="{FC6EEC90-EE5E-4C46-8197-29A1CD8B91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5655" y="3977197"/>
            <a:ext cx="189504" cy="189504"/>
          </a:xfrm>
          <a:prstGeom prst="rect">
            <a:avLst/>
          </a:prstGeom>
        </p:spPr>
      </p:pic>
      <p:sp>
        <p:nvSpPr>
          <p:cNvPr id="58" name="Rechteck 57">
            <a:extLst>
              <a:ext uri="{FF2B5EF4-FFF2-40B4-BE49-F238E27FC236}">
                <a16:creationId xmlns:a16="http://schemas.microsoft.com/office/drawing/2014/main" id="{1FD6D4B7-D943-48A6-B4E9-BDD4F2D27E18}"/>
              </a:ext>
            </a:extLst>
          </p:cNvPr>
          <p:cNvSpPr/>
          <p:nvPr/>
        </p:nvSpPr>
        <p:spPr>
          <a:xfrm>
            <a:off x="82606" y="2048612"/>
            <a:ext cx="384922" cy="1224000"/>
          </a:xfrm>
          <a:prstGeom prst="rect">
            <a:avLst/>
          </a:prstGeom>
          <a:solidFill>
            <a:schemeClr val="bg1">
              <a:lumMod val="95000"/>
            </a:schemeClr>
          </a:solidFill>
          <a:ln w="63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2. Sem.</a:t>
            </a:r>
          </a:p>
          <a:p>
            <a:pPr algn="ctr"/>
            <a:r>
              <a:rPr lang="de-DE" sz="750" dirty="0">
                <a:solidFill>
                  <a:schemeClr val="tx1"/>
                </a:solidFill>
              </a:rPr>
              <a:t>SoSe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69" name="Grafik 168" descr="Sonne">
            <a:extLst>
              <a:ext uri="{FF2B5EF4-FFF2-40B4-BE49-F238E27FC236}">
                <a16:creationId xmlns:a16="http://schemas.microsoft.com/office/drawing/2014/main" id="{EFF2A04C-4539-4332-BEEB-9D29306F360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90160" y="2652352"/>
            <a:ext cx="175259" cy="175259"/>
          </a:xfrm>
          <a:prstGeom prst="rect">
            <a:avLst/>
          </a:prstGeom>
        </p:spPr>
      </p:pic>
      <p:sp>
        <p:nvSpPr>
          <p:cNvPr id="60" name="Rechteck 59">
            <a:extLst>
              <a:ext uri="{FF2B5EF4-FFF2-40B4-BE49-F238E27FC236}">
                <a16:creationId xmlns:a16="http://schemas.microsoft.com/office/drawing/2014/main" id="{62F04892-3E06-4B6A-8FBC-FFD544BF2549}"/>
              </a:ext>
            </a:extLst>
          </p:cNvPr>
          <p:cNvSpPr/>
          <p:nvPr/>
        </p:nvSpPr>
        <p:spPr>
          <a:xfrm>
            <a:off x="83504" y="4664002"/>
            <a:ext cx="384921" cy="1224000"/>
          </a:xfrm>
          <a:prstGeom prst="rect">
            <a:avLst/>
          </a:prstGeom>
          <a:solidFill>
            <a:schemeClr val="bg1">
              <a:lumMod val="95000"/>
            </a:schemeClr>
          </a:solidFill>
          <a:ln w="635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4. Sem.</a:t>
            </a:r>
          </a:p>
          <a:p>
            <a:pPr algn="ctr"/>
            <a:r>
              <a:rPr lang="de-DE" sz="750" dirty="0">
                <a:solidFill>
                  <a:schemeClr val="tx1"/>
                </a:solidFill>
              </a:rPr>
              <a:t>SoSe</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CP; SWS</a:t>
            </a:r>
          </a:p>
        </p:txBody>
      </p:sp>
      <p:pic>
        <p:nvPicPr>
          <p:cNvPr id="170" name="Grafik 169" descr="Sonne">
            <a:extLst>
              <a:ext uri="{FF2B5EF4-FFF2-40B4-BE49-F238E27FC236}">
                <a16:creationId xmlns:a16="http://schemas.microsoft.com/office/drawing/2014/main" id="{3FF1A33F-2350-4A94-997B-95B97B78C18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4167" y="5234066"/>
            <a:ext cx="175259" cy="174683"/>
          </a:xfrm>
          <a:prstGeom prst="rect">
            <a:avLst/>
          </a:prstGeom>
        </p:spPr>
      </p:pic>
      <p:grpSp>
        <p:nvGrpSpPr>
          <p:cNvPr id="100" name="Gruppieren 99">
            <a:extLst>
              <a:ext uri="{FF2B5EF4-FFF2-40B4-BE49-F238E27FC236}">
                <a16:creationId xmlns:a16="http://schemas.microsoft.com/office/drawing/2014/main" id="{81EB083E-2E90-43F0-ABED-43D6767629B4}"/>
              </a:ext>
            </a:extLst>
          </p:cNvPr>
          <p:cNvGrpSpPr/>
          <p:nvPr/>
        </p:nvGrpSpPr>
        <p:grpSpPr>
          <a:xfrm>
            <a:off x="2649102" y="6072840"/>
            <a:ext cx="2434558" cy="379692"/>
            <a:chOff x="2928880" y="6509573"/>
            <a:chExt cx="2434558" cy="379692"/>
          </a:xfrm>
        </p:grpSpPr>
        <p:pic>
          <p:nvPicPr>
            <p:cNvPr id="101" name="Grafik 100" descr="Sonne">
              <a:extLst>
                <a:ext uri="{FF2B5EF4-FFF2-40B4-BE49-F238E27FC236}">
                  <a16:creationId xmlns:a16="http://schemas.microsoft.com/office/drawing/2014/main" id="{C246018C-9CA9-4AE0-9ECB-43D6AD2FF7A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928880" y="6610215"/>
              <a:ext cx="175259" cy="175259"/>
            </a:xfrm>
            <a:prstGeom prst="rect">
              <a:avLst/>
            </a:prstGeom>
          </p:spPr>
        </p:pic>
        <p:sp>
          <p:nvSpPr>
            <p:cNvPr id="102" name="Textfeld 101">
              <a:extLst>
                <a:ext uri="{FF2B5EF4-FFF2-40B4-BE49-F238E27FC236}">
                  <a16:creationId xmlns:a16="http://schemas.microsoft.com/office/drawing/2014/main" id="{792A67AC-54C2-4074-9B46-91FB9E34FA04}"/>
                </a:ext>
              </a:extLst>
            </p:cNvPr>
            <p:cNvSpPr txBox="1"/>
            <p:nvPr/>
          </p:nvSpPr>
          <p:spPr>
            <a:xfrm>
              <a:off x="3086335" y="6509573"/>
              <a:ext cx="2277103" cy="379692"/>
            </a:xfrm>
            <a:prstGeom prst="rect">
              <a:avLst/>
            </a:prstGeom>
            <a:noFill/>
          </p:spPr>
          <p:txBody>
            <a:bodyPr wrap="square" lIns="36000" tIns="108000" rIns="36000" bIns="108000" rtlCol="0">
              <a:spAutoFit/>
            </a:bodyPr>
            <a:lstStyle/>
            <a:p>
              <a:r>
                <a:rPr lang="de-DE" sz="1050" dirty="0"/>
                <a:t>Only offered in the summer semester</a:t>
              </a:r>
            </a:p>
          </p:txBody>
        </p:sp>
      </p:grpSp>
      <p:grpSp>
        <p:nvGrpSpPr>
          <p:cNvPr id="103" name="Gruppieren 102">
            <a:extLst>
              <a:ext uri="{FF2B5EF4-FFF2-40B4-BE49-F238E27FC236}">
                <a16:creationId xmlns:a16="http://schemas.microsoft.com/office/drawing/2014/main" id="{E4914D22-78D6-4F42-A8D2-7278139E90E1}"/>
              </a:ext>
            </a:extLst>
          </p:cNvPr>
          <p:cNvGrpSpPr/>
          <p:nvPr/>
        </p:nvGrpSpPr>
        <p:grpSpPr>
          <a:xfrm>
            <a:off x="292512" y="6074319"/>
            <a:ext cx="2424443" cy="379692"/>
            <a:chOff x="135560" y="6511054"/>
            <a:chExt cx="2424443" cy="379692"/>
          </a:xfrm>
        </p:grpSpPr>
        <p:sp>
          <p:nvSpPr>
            <p:cNvPr id="104" name="Textfeld 103">
              <a:extLst>
                <a:ext uri="{FF2B5EF4-FFF2-40B4-BE49-F238E27FC236}">
                  <a16:creationId xmlns:a16="http://schemas.microsoft.com/office/drawing/2014/main" id="{2CC4F914-C60E-4ABC-A4B5-7CC6904CAF39}"/>
                </a:ext>
              </a:extLst>
            </p:cNvPr>
            <p:cNvSpPr txBox="1"/>
            <p:nvPr/>
          </p:nvSpPr>
          <p:spPr>
            <a:xfrm>
              <a:off x="282900" y="6511054"/>
              <a:ext cx="2277103" cy="379692"/>
            </a:xfrm>
            <a:prstGeom prst="rect">
              <a:avLst/>
            </a:prstGeom>
            <a:noFill/>
          </p:spPr>
          <p:txBody>
            <a:bodyPr wrap="square" lIns="36000" tIns="108000" rIns="36000" bIns="108000" rtlCol="0">
              <a:spAutoFit/>
            </a:bodyPr>
            <a:lstStyle/>
            <a:p>
              <a:r>
                <a:rPr lang="de-DE" sz="1050" dirty="0"/>
                <a:t>Only offered in the winter semester</a:t>
              </a:r>
            </a:p>
          </p:txBody>
        </p:sp>
        <p:pic>
          <p:nvPicPr>
            <p:cNvPr id="107" name="Grafik 106" descr="Schneeflocke">
              <a:extLst>
                <a:ext uri="{FF2B5EF4-FFF2-40B4-BE49-F238E27FC236}">
                  <a16:creationId xmlns:a16="http://schemas.microsoft.com/office/drawing/2014/main" id="{927E2A48-2F31-47C6-A4C0-DC2DDEDF9C9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5560" y="6610215"/>
              <a:ext cx="175259" cy="175259"/>
            </a:xfrm>
            <a:prstGeom prst="rect">
              <a:avLst/>
            </a:prstGeom>
          </p:spPr>
        </p:pic>
      </p:grpSp>
      <p:sp>
        <p:nvSpPr>
          <p:cNvPr id="108" name="Textfeld 107">
            <a:extLst>
              <a:ext uri="{FF2B5EF4-FFF2-40B4-BE49-F238E27FC236}">
                <a16:creationId xmlns:a16="http://schemas.microsoft.com/office/drawing/2014/main" id="{AFC11B5E-73C1-4670-A7F5-62EC50D4B659}"/>
              </a:ext>
            </a:extLst>
          </p:cNvPr>
          <p:cNvSpPr txBox="1"/>
          <p:nvPr/>
        </p:nvSpPr>
        <p:spPr>
          <a:xfrm>
            <a:off x="5086258" y="6079342"/>
            <a:ext cx="6965629" cy="379692"/>
          </a:xfrm>
          <a:prstGeom prst="rect">
            <a:avLst/>
          </a:prstGeom>
          <a:noFill/>
        </p:spPr>
        <p:txBody>
          <a:bodyPr wrap="square" lIns="36000" tIns="108000" rIns="36000" bIns="108000" rtlCol="0">
            <a:spAutoFit/>
          </a:bodyPr>
          <a:lstStyle/>
          <a:p>
            <a:r>
              <a:rPr lang="de-DE" sz="1050" dirty="0"/>
              <a:t>M = Module      L = Lecture     PT = Practice Tutorial     S = Seminar     INT = Internship     CP = Credit Points/ECTS</a:t>
            </a:r>
          </a:p>
        </p:txBody>
      </p:sp>
      <p:grpSp>
        <p:nvGrpSpPr>
          <p:cNvPr id="33" name="Gruppieren 32">
            <a:extLst>
              <a:ext uri="{FF2B5EF4-FFF2-40B4-BE49-F238E27FC236}">
                <a16:creationId xmlns:a16="http://schemas.microsoft.com/office/drawing/2014/main" id="{2ABCC536-480A-43BA-B83A-1B4CDE3F7315}"/>
              </a:ext>
            </a:extLst>
          </p:cNvPr>
          <p:cNvGrpSpPr/>
          <p:nvPr/>
        </p:nvGrpSpPr>
        <p:grpSpPr>
          <a:xfrm>
            <a:off x="593043" y="4663090"/>
            <a:ext cx="1188000" cy="1224000"/>
            <a:chOff x="839945" y="4608168"/>
            <a:chExt cx="1188000" cy="1224000"/>
          </a:xfrm>
        </p:grpSpPr>
        <p:sp>
          <p:nvSpPr>
            <p:cNvPr id="255" name="Rechteck 254">
              <a:extLst>
                <a:ext uri="{FF2B5EF4-FFF2-40B4-BE49-F238E27FC236}">
                  <a16:creationId xmlns:a16="http://schemas.microsoft.com/office/drawing/2014/main" id="{83FA0684-5648-4C30-A708-C2B089168715}"/>
                </a:ext>
              </a:extLst>
            </p:cNvPr>
            <p:cNvSpPr/>
            <p:nvPr/>
          </p:nvSpPr>
          <p:spPr>
            <a:xfrm>
              <a:off x="839945" y="4608168"/>
              <a:ext cx="1188000" cy="1224000"/>
            </a:xfrm>
            <a:prstGeom prst="rect">
              <a:avLst/>
            </a:prstGeom>
            <a:solidFill>
              <a:srgbClr val="F3ECF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 </a:t>
              </a:r>
            </a:p>
            <a:p>
              <a:pPr algn="ctr"/>
              <a:r>
                <a:rPr lang="de-DE" sz="750" dirty="0">
                  <a:solidFill>
                    <a:schemeClr val="tx1"/>
                  </a:solidFill>
                </a:rPr>
                <a:t>Thesis</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Research Colloquium</a:t>
              </a: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3" name="Grafik 2" descr="Schneeflocke">
              <a:extLst>
                <a:ext uri="{FF2B5EF4-FFF2-40B4-BE49-F238E27FC236}">
                  <a16:creationId xmlns:a16="http://schemas.microsoft.com/office/drawing/2014/main" id="{2AE691BE-0B86-882D-2673-6AA3B1FDF35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847784" y="5654528"/>
              <a:ext cx="175259" cy="175259"/>
            </a:xfrm>
            <a:prstGeom prst="rect">
              <a:avLst/>
            </a:prstGeom>
          </p:spPr>
        </p:pic>
      </p:grpSp>
      <p:grpSp>
        <p:nvGrpSpPr>
          <p:cNvPr id="34" name="Gruppieren 33">
            <a:extLst>
              <a:ext uri="{FF2B5EF4-FFF2-40B4-BE49-F238E27FC236}">
                <a16:creationId xmlns:a16="http://schemas.microsoft.com/office/drawing/2014/main" id="{DBBDD916-3EDB-45DA-A738-AAE5A947B3D2}"/>
              </a:ext>
            </a:extLst>
          </p:cNvPr>
          <p:cNvGrpSpPr/>
          <p:nvPr/>
        </p:nvGrpSpPr>
        <p:grpSpPr>
          <a:xfrm>
            <a:off x="2134143" y="4663090"/>
            <a:ext cx="9201445" cy="1224000"/>
            <a:chOff x="2494925" y="4602130"/>
            <a:chExt cx="9201445" cy="1224000"/>
          </a:xfrm>
        </p:grpSpPr>
        <p:sp>
          <p:nvSpPr>
            <p:cNvPr id="254" name="Rechteck 253">
              <a:extLst>
                <a:ext uri="{FF2B5EF4-FFF2-40B4-BE49-F238E27FC236}">
                  <a16:creationId xmlns:a16="http://schemas.microsoft.com/office/drawing/2014/main" id="{DCFDE409-3170-4978-A22A-8B33FCBDB50D}"/>
                </a:ext>
              </a:extLst>
            </p:cNvPr>
            <p:cNvSpPr/>
            <p:nvPr/>
          </p:nvSpPr>
          <p:spPr>
            <a:xfrm>
              <a:off x="2494925" y="4602130"/>
              <a:ext cx="9201445" cy="1224000"/>
            </a:xfrm>
            <a:prstGeom prst="rect">
              <a:avLst/>
            </a:prstGeom>
            <a:solidFill>
              <a:srgbClr val="F3ECF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 </a:t>
              </a:r>
            </a:p>
            <a:p>
              <a:pPr algn="ctr"/>
              <a:r>
                <a:rPr lang="de-DE" sz="750" dirty="0">
                  <a:solidFill>
                    <a:schemeClr val="tx1"/>
                  </a:solidFill>
                </a:rPr>
                <a:t>Thesis</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Master's Thesis</a:t>
              </a: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26</a:t>
              </a:r>
            </a:p>
          </p:txBody>
        </p:sp>
        <p:pic>
          <p:nvPicPr>
            <p:cNvPr id="292" name="Grafik 291" descr="Sonne">
              <a:extLst>
                <a:ext uri="{FF2B5EF4-FFF2-40B4-BE49-F238E27FC236}">
                  <a16:creationId xmlns:a16="http://schemas.microsoft.com/office/drawing/2014/main" id="{05F8021B-D21D-4637-A883-0178020568A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503008" y="5644341"/>
              <a:ext cx="179182" cy="176966"/>
            </a:xfrm>
            <a:prstGeom prst="rect">
              <a:avLst/>
            </a:prstGeom>
          </p:spPr>
        </p:pic>
        <p:pic>
          <p:nvPicPr>
            <p:cNvPr id="4" name="Grafik 3" descr="Schneeflocke">
              <a:extLst>
                <a:ext uri="{FF2B5EF4-FFF2-40B4-BE49-F238E27FC236}">
                  <a16:creationId xmlns:a16="http://schemas.microsoft.com/office/drawing/2014/main" id="{0E736E88-51EB-10B1-3CC4-5E8B81E96AB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327386" y="5644239"/>
              <a:ext cx="175259" cy="175259"/>
            </a:xfrm>
            <a:prstGeom prst="rect">
              <a:avLst/>
            </a:prstGeom>
          </p:spPr>
        </p:pic>
      </p:grpSp>
      <p:grpSp>
        <p:nvGrpSpPr>
          <p:cNvPr id="18" name="Gruppieren 17">
            <a:extLst>
              <a:ext uri="{FF2B5EF4-FFF2-40B4-BE49-F238E27FC236}">
                <a16:creationId xmlns:a16="http://schemas.microsoft.com/office/drawing/2014/main" id="{99DD47BE-306A-4E87-92E9-475F2DE5B653}"/>
              </a:ext>
            </a:extLst>
          </p:cNvPr>
          <p:cNvGrpSpPr/>
          <p:nvPr/>
        </p:nvGrpSpPr>
        <p:grpSpPr>
          <a:xfrm>
            <a:off x="5925163" y="741338"/>
            <a:ext cx="1188000" cy="1224000"/>
            <a:chOff x="5918942" y="741338"/>
            <a:chExt cx="1255639" cy="1260000"/>
          </a:xfrm>
        </p:grpSpPr>
        <p:sp>
          <p:nvSpPr>
            <p:cNvPr id="231" name="Rechteck 230">
              <a:extLst>
                <a:ext uri="{FF2B5EF4-FFF2-40B4-BE49-F238E27FC236}">
                  <a16:creationId xmlns:a16="http://schemas.microsoft.com/office/drawing/2014/main" id="{1AEA4F6E-AADF-49E6-B4AA-C929F3B832BC}"/>
                </a:ext>
              </a:extLst>
            </p:cNvPr>
            <p:cNvSpPr/>
            <p:nvPr/>
          </p:nvSpPr>
          <p:spPr>
            <a:xfrm>
              <a:off x="5918942" y="741338"/>
              <a:ext cx="1255639" cy="1260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 </a:t>
              </a:r>
            </a:p>
            <a:p>
              <a:pPr algn="ctr"/>
              <a:r>
                <a:rPr lang="en-GB" sz="750" dirty="0">
                  <a:solidFill>
                    <a:schemeClr val="tx1"/>
                  </a:solidFill>
                </a:rPr>
                <a:t>Health Promotion &amp; Disease Prevention </a:t>
              </a:r>
              <a:r>
                <a:rPr lang="de-DE" sz="750" dirty="0">
                  <a:solidFill>
                    <a:schemeClr val="tx1"/>
                  </a:solidFill>
                </a:rPr>
                <a:t>A</a:t>
              </a:r>
            </a:p>
            <a:p>
              <a:pPr algn="ctr"/>
              <a:endParaRPr lang="de-DE" sz="750" dirty="0">
                <a:solidFill>
                  <a:schemeClr val="tx1"/>
                </a:solidFill>
              </a:endParaRPr>
            </a:p>
            <a:p>
              <a:pPr algn="ctr"/>
              <a:r>
                <a:rPr lang="de-DE" sz="750" dirty="0">
                  <a:solidFill>
                    <a:schemeClr val="tx1"/>
                  </a:solidFill>
                </a:rPr>
                <a:t>S </a:t>
              </a:r>
            </a:p>
            <a:p>
              <a:pPr algn="ctr"/>
              <a:r>
                <a:rPr lang="en-GB" sz="750" dirty="0">
                  <a:solidFill>
                    <a:schemeClr val="tx1"/>
                  </a:solidFill>
                </a:rPr>
                <a:t>Health Promotion &amp; Disease Prevention </a:t>
              </a:r>
              <a:r>
                <a:rPr lang="de-DE" sz="750" dirty="0">
                  <a:solidFill>
                    <a:schemeClr val="tx1"/>
                  </a:solidFill>
                </a:rPr>
                <a:t>3</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11" name="Grafik 10" descr="Schneeflocke">
              <a:extLst>
                <a:ext uri="{FF2B5EF4-FFF2-40B4-BE49-F238E27FC236}">
                  <a16:creationId xmlns:a16="http://schemas.microsoft.com/office/drawing/2014/main" id="{18F78CC0-D4D3-07A9-2D8E-2F747B9757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994862" y="1815292"/>
              <a:ext cx="175260" cy="175259"/>
            </a:xfrm>
            <a:prstGeom prst="rect">
              <a:avLst/>
            </a:prstGeom>
          </p:spPr>
        </p:pic>
      </p:grpSp>
      <p:grpSp>
        <p:nvGrpSpPr>
          <p:cNvPr id="20" name="Gruppieren 19">
            <a:extLst>
              <a:ext uri="{FF2B5EF4-FFF2-40B4-BE49-F238E27FC236}">
                <a16:creationId xmlns:a16="http://schemas.microsoft.com/office/drawing/2014/main" id="{4624F586-1786-4693-8589-FBA2506474EA}"/>
              </a:ext>
            </a:extLst>
          </p:cNvPr>
          <p:cNvGrpSpPr/>
          <p:nvPr/>
        </p:nvGrpSpPr>
        <p:grpSpPr>
          <a:xfrm>
            <a:off x="4643451" y="740753"/>
            <a:ext cx="1188000" cy="1224000"/>
            <a:chOff x="4637231" y="746849"/>
            <a:chExt cx="1260000" cy="1260000"/>
          </a:xfrm>
        </p:grpSpPr>
        <p:sp>
          <p:nvSpPr>
            <p:cNvPr id="225" name="Rechteck 224">
              <a:extLst>
                <a:ext uri="{FF2B5EF4-FFF2-40B4-BE49-F238E27FC236}">
                  <a16:creationId xmlns:a16="http://schemas.microsoft.com/office/drawing/2014/main" id="{EDD30A8C-9679-4413-B851-68BD10D57A2A}"/>
                </a:ext>
              </a:extLst>
            </p:cNvPr>
            <p:cNvSpPr/>
            <p:nvPr/>
          </p:nvSpPr>
          <p:spPr>
            <a:xfrm>
              <a:off x="4637231" y="746849"/>
              <a:ext cx="1260000" cy="1260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 </a:t>
              </a:r>
            </a:p>
            <a:p>
              <a:pPr algn="ctr"/>
              <a:r>
                <a:rPr lang="en-GB" sz="750" dirty="0">
                  <a:solidFill>
                    <a:schemeClr val="tx1"/>
                  </a:solidFill>
                </a:rPr>
                <a:t>Health Promotion &amp; Disease Prevention </a:t>
              </a:r>
              <a:r>
                <a:rPr lang="de-DE" sz="750" dirty="0">
                  <a:solidFill>
                    <a:schemeClr val="tx1"/>
                  </a:solidFill>
                </a:rPr>
                <a:t>A</a:t>
              </a:r>
            </a:p>
            <a:p>
              <a:pPr algn="ctr"/>
              <a:br>
                <a:rPr lang="de-DE" sz="750" dirty="0">
                  <a:solidFill>
                    <a:schemeClr val="tx1"/>
                  </a:solidFill>
                </a:rPr>
              </a:br>
              <a:r>
                <a:rPr lang="de-DE" sz="750" dirty="0">
                  <a:solidFill>
                    <a:schemeClr val="tx1"/>
                  </a:solidFill>
                </a:rPr>
                <a:t>S </a:t>
              </a:r>
            </a:p>
            <a:p>
              <a:pPr algn="ctr"/>
              <a:r>
                <a:rPr lang="en-GB" sz="750" dirty="0">
                  <a:solidFill>
                    <a:schemeClr val="tx1"/>
                  </a:solidFill>
                </a:rPr>
                <a:t>Health Promotion &amp; Disease Prevention </a:t>
              </a:r>
              <a:r>
                <a:rPr lang="de-DE" sz="750" dirty="0">
                  <a:solidFill>
                    <a:schemeClr val="tx1"/>
                  </a:solidFill>
                </a:rPr>
                <a:t>2</a:t>
              </a: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4; 2</a:t>
              </a:r>
            </a:p>
          </p:txBody>
        </p:sp>
        <p:pic>
          <p:nvPicPr>
            <p:cNvPr id="12" name="Grafik 11" descr="Schneeflocke">
              <a:extLst>
                <a:ext uri="{FF2B5EF4-FFF2-40B4-BE49-F238E27FC236}">
                  <a16:creationId xmlns:a16="http://schemas.microsoft.com/office/drawing/2014/main" id="{4C1A5F81-9460-DD71-DDAD-65CBD54113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715980" y="1820477"/>
              <a:ext cx="175259" cy="175259"/>
            </a:xfrm>
            <a:prstGeom prst="rect">
              <a:avLst/>
            </a:prstGeom>
          </p:spPr>
        </p:pic>
      </p:grpSp>
      <p:grpSp>
        <p:nvGrpSpPr>
          <p:cNvPr id="17" name="Gruppieren 16">
            <a:extLst>
              <a:ext uri="{FF2B5EF4-FFF2-40B4-BE49-F238E27FC236}">
                <a16:creationId xmlns:a16="http://schemas.microsoft.com/office/drawing/2014/main" id="{124D08A3-04C7-445A-BFB3-AB4FB9CF89A5}"/>
              </a:ext>
            </a:extLst>
          </p:cNvPr>
          <p:cNvGrpSpPr/>
          <p:nvPr/>
        </p:nvGrpSpPr>
        <p:grpSpPr>
          <a:xfrm>
            <a:off x="9988519" y="734657"/>
            <a:ext cx="1188000" cy="1224000"/>
            <a:chOff x="10634571" y="746849"/>
            <a:chExt cx="1260000" cy="1260000"/>
          </a:xfrm>
        </p:grpSpPr>
        <p:sp>
          <p:nvSpPr>
            <p:cNvPr id="233" name="Rechteck 232">
              <a:extLst>
                <a:ext uri="{FF2B5EF4-FFF2-40B4-BE49-F238E27FC236}">
                  <a16:creationId xmlns:a16="http://schemas.microsoft.com/office/drawing/2014/main" id="{859E93FD-49AF-4B54-A0AA-CD032E63C8D5}"/>
                </a:ext>
              </a:extLst>
            </p:cNvPr>
            <p:cNvSpPr/>
            <p:nvPr/>
          </p:nvSpPr>
          <p:spPr>
            <a:xfrm>
              <a:off x="10634571" y="746849"/>
              <a:ext cx="1260000" cy="1260000"/>
            </a:xfrm>
            <a:prstGeom prst="rect">
              <a:avLst/>
            </a:prstGeom>
            <a:solidFill>
              <a:srgbClr val="C8EEE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 </a:t>
              </a:r>
            </a:p>
            <a:p>
              <a:pPr algn="ctr"/>
              <a:r>
                <a:rPr lang="de-DE" sz="750" dirty="0">
                  <a:solidFill>
                    <a:schemeClr val="tx1"/>
                  </a:solidFill>
                </a:rPr>
                <a:t>Research Methods B</a:t>
              </a:r>
            </a:p>
            <a:p>
              <a:pPr algn="ctr"/>
              <a:endParaRPr lang="de-DE" sz="750" dirty="0">
                <a:solidFill>
                  <a:schemeClr val="tx1"/>
                </a:solidFill>
              </a:endParaRPr>
            </a:p>
            <a:p>
              <a:pPr algn="ctr"/>
              <a:r>
                <a:rPr lang="de-DE" sz="750" dirty="0">
                  <a:solidFill>
                    <a:schemeClr val="tx1"/>
                  </a:solidFill>
                </a:rPr>
                <a:t> </a:t>
              </a:r>
            </a:p>
            <a:p>
              <a:pPr algn="ctr"/>
              <a:r>
                <a:rPr lang="de-DE" sz="750" dirty="0">
                  <a:solidFill>
                    <a:schemeClr val="tx1"/>
                  </a:solidFill>
                </a:rPr>
                <a:t>S </a:t>
              </a:r>
            </a:p>
            <a:p>
              <a:pPr algn="ctr"/>
              <a:r>
                <a:rPr lang="de-DE" sz="750" dirty="0">
                  <a:solidFill>
                    <a:schemeClr val="tx1"/>
                  </a:solidFill>
                </a:rPr>
                <a:t>Selected Topics of Research Methodology 1</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89" name="Grafik 88" descr="Schneeflocke">
              <a:extLst>
                <a:ext uri="{FF2B5EF4-FFF2-40B4-BE49-F238E27FC236}">
                  <a16:creationId xmlns:a16="http://schemas.microsoft.com/office/drawing/2014/main" id="{2B654DF3-C42E-486B-B366-B3EE7F5C62F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1712712" y="1827169"/>
              <a:ext cx="175259" cy="175259"/>
            </a:xfrm>
            <a:prstGeom prst="rect">
              <a:avLst/>
            </a:prstGeom>
          </p:spPr>
        </p:pic>
      </p:grpSp>
      <p:grpSp>
        <p:nvGrpSpPr>
          <p:cNvPr id="47" name="Gruppieren 46">
            <a:extLst>
              <a:ext uri="{FF2B5EF4-FFF2-40B4-BE49-F238E27FC236}">
                <a16:creationId xmlns:a16="http://schemas.microsoft.com/office/drawing/2014/main" id="{1492E77B-7A7A-4324-962B-F946287A7FFB}"/>
              </a:ext>
            </a:extLst>
          </p:cNvPr>
          <p:cNvGrpSpPr/>
          <p:nvPr/>
        </p:nvGrpSpPr>
        <p:grpSpPr>
          <a:xfrm>
            <a:off x="3318986" y="741338"/>
            <a:ext cx="1188000" cy="1224000"/>
            <a:chOff x="3357914" y="740753"/>
            <a:chExt cx="1188000" cy="1224000"/>
          </a:xfrm>
        </p:grpSpPr>
        <p:sp>
          <p:nvSpPr>
            <p:cNvPr id="224" name="Rechteck 223">
              <a:extLst>
                <a:ext uri="{FF2B5EF4-FFF2-40B4-BE49-F238E27FC236}">
                  <a16:creationId xmlns:a16="http://schemas.microsoft.com/office/drawing/2014/main" id="{22C8A41C-6920-4EBB-8C93-A9ED6ACE8475}"/>
                </a:ext>
              </a:extLst>
            </p:cNvPr>
            <p:cNvSpPr/>
            <p:nvPr/>
          </p:nvSpPr>
          <p:spPr>
            <a:xfrm>
              <a:off x="3357914" y="740753"/>
              <a:ext cx="1188000" cy="1224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endParaRPr lang="de-DE" sz="750" dirty="0">
                <a:solidFill>
                  <a:schemeClr val="tx1"/>
                </a:solidFill>
              </a:endParaRPr>
            </a:p>
            <a:p>
              <a:pPr algn="ctr"/>
              <a:r>
                <a:rPr lang="de-DE" sz="750" dirty="0">
                  <a:solidFill>
                    <a:schemeClr val="tx1"/>
                  </a:solidFill>
                </a:rPr>
                <a:t>M2: </a:t>
              </a:r>
            </a:p>
            <a:p>
              <a:pPr algn="ctr"/>
              <a:r>
                <a:rPr lang="en-GB" sz="750" dirty="0">
                  <a:solidFill>
                    <a:schemeClr val="tx1"/>
                  </a:solidFill>
                </a:rPr>
                <a:t>Health Promotion &amp; Disease Prevention </a:t>
              </a:r>
              <a:r>
                <a:rPr lang="de-DE" sz="750" dirty="0">
                  <a:solidFill>
                    <a:schemeClr val="tx1"/>
                  </a:solidFill>
                </a:rPr>
                <a:t>A</a:t>
              </a:r>
              <a:br>
                <a:rPr lang="de-DE" sz="750" dirty="0">
                  <a:solidFill>
                    <a:schemeClr val="tx1"/>
                  </a:solidFill>
                </a:rPr>
              </a:br>
              <a:r>
                <a:rPr lang="de-DE" sz="750" dirty="0">
                  <a:solidFill>
                    <a:schemeClr val="tx1"/>
                  </a:solidFill>
                </a:rPr>
                <a:t> </a:t>
              </a:r>
              <a:br>
                <a:rPr lang="de-DE" sz="750" dirty="0">
                  <a:solidFill>
                    <a:schemeClr val="tx1"/>
                  </a:solidFill>
                </a:rPr>
              </a:br>
              <a:r>
                <a:rPr lang="de-DE" sz="750" dirty="0">
                  <a:solidFill>
                    <a:schemeClr val="tx1"/>
                  </a:solidFill>
                </a:rPr>
                <a:t>S </a:t>
              </a:r>
            </a:p>
            <a:p>
              <a:pPr algn="ctr"/>
              <a:r>
                <a:rPr lang="en-GB" sz="750" dirty="0">
                  <a:solidFill>
                    <a:schemeClr val="tx1"/>
                  </a:solidFill>
                </a:rPr>
                <a:t>Health Promotion &amp; Disease Prevention </a:t>
              </a:r>
              <a:r>
                <a:rPr lang="de-DE" sz="750" dirty="0">
                  <a:solidFill>
                    <a:schemeClr val="tx1"/>
                  </a:solidFill>
                </a:rPr>
                <a:t>1</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4; 2</a:t>
              </a:r>
            </a:p>
            <a:p>
              <a:pPr algn="ctr"/>
              <a:endParaRPr lang="de-DE" sz="750" dirty="0">
                <a:solidFill>
                  <a:schemeClr val="tx1"/>
                </a:solidFill>
              </a:endParaRPr>
            </a:p>
          </p:txBody>
        </p:sp>
        <p:pic>
          <p:nvPicPr>
            <p:cNvPr id="97" name="Grafik 96" descr="Schneeflocke">
              <a:extLst>
                <a:ext uri="{FF2B5EF4-FFF2-40B4-BE49-F238E27FC236}">
                  <a16:creationId xmlns:a16="http://schemas.microsoft.com/office/drawing/2014/main" id="{5A2E0176-C49F-4C66-B0FD-A224BFCE9A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375127" y="1787218"/>
              <a:ext cx="165244" cy="170252"/>
            </a:xfrm>
            <a:prstGeom prst="rect">
              <a:avLst/>
            </a:prstGeom>
          </p:spPr>
        </p:pic>
      </p:grpSp>
      <p:grpSp>
        <p:nvGrpSpPr>
          <p:cNvPr id="23" name="Gruppieren 22">
            <a:extLst>
              <a:ext uri="{FF2B5EF4-FFF2-40B4-BE49-F238E27FC236}">
                <a16:creationId xmlns:a16="http://schemas.microsoft.com/office/drawing/2014/main" id="{C7BF2AE7-23BD-49E1-B43E-20FEF524356C}"/>
              </a:ext>
            </a:extLst>
          </p:cNvPr>
          <p:cNvGrpSpPr/>
          <p:nvPr/>
        </p:nvGrpSpPr>
        <p:grpSpPr>
          <a:xfrm>
            <a:off x="1793141" y="743981"/>
            <a:ext cx="1188000" cy="1224000"/>
            <a:chOff x="1835565" y="743981"/>
            <a:chExt cx="1190410" cy="1188000"/>
          </a:xfrm>
        </p:grpSpPr>
        <p:sp>
          <p:nvSpPr>
            <p:cNvPr id="229" name="Rechteck 228">
              <a:extLst>
                <a:ext uri="{FF2B5EF4-FFF2-40B4-BE49-F238E27FC236}">
                  <a16:creationId xmlns:a16="http://schemas.microsoft.com/office/drawing/2014/main" id="{B9B1B24D-8799-453C-8FF1-DA5137AEF115}"/>
                </a:ext>
              </a:extLst>
            </p:cNvPr>
            <p:cNvSpPr/>
            <p:nvPr/>
          </p:nvSpPr>
          <p:spPr>
            <a:xfrm>
              <a:off x="1835565" y="743981"/>
              <a:ext cx="1188000" cy="1188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a:t>
              </a:r>
            </a:p>
            <a:p>
              <a:pPr algn="ctr"/>
              <a:r>
                <a:rPr lang="de-DE" sz="750" dirty="0">
                  <a:solidFill>
                    <a:schemeClr val="tx1"/>
                  </a:solidFill>
                </a:rPr>
                <a:t>Research Methods A</a:t>
              </a:r>
              <a:br>
                <a:rPr lang="de-DE" sz="750" dirty="0">
                  <a:solidFill>
                    <a:schemeClr val="tx1"/>
                  </a:solidFill>
                </a:rPr>
              </a:br>
              <a:r>
                <a:rPr lang="de-DE" sz="750" dirty="0">
                  <a:solidFill>
                    <a:schemeClr val="tx1"/>
                  </a:solidFill>
                </a:rPr>
                <a:t> </a:t>
              </a:r>
            </a:p>
            <a:p>
              <a:pPr algn="ctr"/>
              <a:endParaRPr lang="de-DE" sz="750" dirty="0">
                <a:solidFill>
                  <a:schemeClr val="tx1"/>
                </a:solidFill>
              </a:endParaRPr>
            </a:p>
            <a:p>
              <a:pPr algn="ctr"/>
              <a:r>
                <a:rPr lang="de-DE" sz="750" dirty="0">
                  <a:solidFill>
                    <a:schemeClr val="tx1"/>
                  </a:solidFill>
                </a:rPr>
                <a:t>PT </a:t>
              </a:r>
            </a:p>
            <a:p>
              <a:pPr algn="ctr"/>
              <a:r>
                <a:rPr lang="de-DE" sz="750" dirty="0">
                  <a:solidFill>
                    <a:schemeClr val="tx1"/>
                  </a:solidFill>
                </a:rPr>
                <a:t>Research Methods 1</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1; 2</a:t>
              </a:r>
            </a:p>
          </p:txBody>
        </p:sp>
        <p:pic>
          <p:nvPicPr>
            <p:cNvPr id="98" name="Grafik 97" descr="Schneeflocke">
              <a:extLst>
                <a:ext uri="{FF2B5EF4-FFF2-40B4-BE49-F238E27FC236}">
                  <a16:creationId xmlns:a16="http://schemas.microsoft.com/office/drawing/2014/main" id="{7195045D-8824-4773-A10B-5F5EBCB6C1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850716" y="1748734"/>
              <a:ext cx="175259" cy="175259"/>
            </a:xfrm>
            <a:prstGeom prst="rect">
              <a:avLst/>
            </a:prstGeom>
          </p:spPr>
        </p:pic>
      </p:grpSp>
      <p:grpSp>
        <p:nvGrpSpPr>
          <p:cNvPr id="22" name="Gruppieren 21">
            <a:extLst>
              <a:ext uri="{FF2B5EF4-FFF2-40B4-BE49-F238E27FC236}">
                <a16:creationId xmlns:a16="http://schemas.microsoft.com/office/drawing/2014/main" id="{E42960F5-52C4-450C-9346-13FF40C2B879}"/>
              </a:ext>
            </a:extLst>
          </p:cNvPr>
          <p:cNvGrpSpPr/>
          <p:nvPr/>
        </p:nvGrpSpPr>
        <p:grpSpPr>
          <a:xfrm>
            <a:off x="561058" y="742964"/>
            <a:ext cx="1188000" cy="1224000"/>
            <a:chOff x="548618" y="742964"/>
            <a:chExt cx="1260000" cy="1252529"/>
          </a:xfrm>
        </p:grpSpPr>
        <p:sp>
          <p:nvSpPr>
            <p:cNvPr id="48" name="Rechteck 47">
              <a:extLst>
                <a:ext uri="{FF2B5EF4-FFF2-40B4-BE49-F238E27FC236}">
                  <a16:creationId xmlns:a16="http://schemas.microsoft.com/office/drawing/2014/main" id="{4CDC9A2C-6E83-4FCA-86EB-E1D54965FA12}"/>
                </a:ext>
              </a:extLst>
            </p:cNvPr>
            <p:cNvSpPr/>
            <p:nvPr/>
          </p:nvSpPr>
          <p:spPr>
            <a:xfrm>
              <a:off x="548618" y="742964"/>
              <a:ext cx="1260000" cy="125252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a:t>
              </a:r>
            </a:p>
            <a:p>
              <a:pPr algn="ctr"/>
              <a:r>
                <a:rPr lang="de-DE" sz="750" dirty="0">
                  <a:solidFill>
                    <a:schemeClr val="tx1"/>
                  </a:solidFill>
                </a:rPr>
                <a:t>Research Methods A</a:t>
              </a:r>
              <a:br>
                <a:rPr lang="de-DE" sz="750" dirty="0">
                  <a:solidFill>
                    <a:schemeClr val="tx1"/>
                  </a:solidFill>
                </a:rPr>
              </a:br>
              <a:endParaRPr lang="de-DE" sz="750" dirty="0">
                <a:solidFill>
                  <a:schemeClr val="tx1"/>
                </a:solidFill>
              </a:endParaRPr>
            </a:p>
            <a:p>
              <a:pPr algn="ctr"/>
              <a:r>
                <a:rPr lang="de-DE" sz="750" dirty="0">
                  <a:solidFill>
                    <a:schemeClr val="tx1"/>
                  </a:solidFill>
                </a:rPr>
                <a:t> </a:t>
              </a:r>
              <a:br>
                <a:rPr lang="de-DE" sz="750" dirty="0">
                  <a:solidFill>
                    <a:schemeClr val="tx1"/>
                  </a:solidFill>
                </a:rPr>
              </a:br>
              <a:r>
                <a:rPr lang="de-DE" sz="750" dirty="0">
                  <a:solidFill>
                    <a:schemeClr val="tx1"/>
                  </a:solidFill>
                </a:rPr>
                <a:t>L </a:t>
              </a:r>
            </a:p>
            <a:p>
              <a:pPr algn="ctr"/>
              <a:r>
                <a:rPr lang="de-DE" sz="750" dirty="0">
                  <a:solidFill>
                    <a:schemeClr val="tx1"/>
                  </a:solidFill>
                </a:rPr>
                <a:t>Research Methods 1 </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3; 2</a:t>
              </a:r>
            </a:p>
          </p:txBody>
        </p:sp>
        <p:pic>
          <p:nvPicPr>
            <p:cNvPr id="99" name="Grafik 98" descr="Schneeflocke">
              <a:extLst>
                <a:ext uri="{FF2B5EF4-FFF2-40B4-BE49-F238E27FC236}">
                  <a16:creationId xmlns:a16="http://schemas.microsoft.com/office/drawing/2014/main" id="{BEDC8A0D-43C2-4ECB-AE6A-48EDA296A8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628953" y="1811661"/>
              <a:ext cx="175259" cy="175259"/>
            </a:xfrm>
            <a:prstGeom prst="rect">
              <a:avLst/>
            </a:prstGeom>
          </p:spPr>
        </p:pic>
      </p:grpSp>
      <p:pic>
        <p:nvPicPr>
          <p:cNvPr id="140" name="Grafik 139" descr="Schneeflocke">
            <a:extLst>
              <a:ext uri="{FF2B5EF4-FFF2-40B4-BE49-F238E27FC236}">
                <a16:creationId xmlns:a16="http://schemas.microsoft.com/office/drawing/2014/main" id="{3912B1D3-597B-4228-865B-C78E0DEF27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00960" y="1429271"/>
            <a:ext cx="165244" cy="166230"/>
          </a:xfrm>
          <a:prstGeom prst="rect">
            <a:avLst/>
          </a:prstGeom>
        </p:spPr>
      </p:pic>
      <p:grpSp>
        <p:nvGrpSpPr>
          <p:cNvPr id="30" name="Gruppieren 29">
            <a:extLst>
              <a:ext uri="{FF2B5EF4-FFF2-40B4-BE49-F238E27FC236}">
                <a16:creationId xmlns:a16="http://schemas.microsoft.com/office/drawing/2014/main" id="{CBB47B23-3E71-4BD1-9177-478182B50A18}"/>
              </a:ext>
            </a:extLst>
          </p:cNvPr>
          <p:cNvGrpSpPr/>
          <p:nvPr/>
        </p:nvGrpSpPr>
        <p:grpSpPr>
          <a:xfrm>
            <a:off x="9311478" y="2050289"/>
            <a:ext cx="1188000" cy="1224000"/>
            <a:chOff x="3103532" y="2050289"/>
            <a:chExt cx="1188000" cy="1224000"/>
          </a:xfrm>
        </p:grpSpPr>
        <p:sp>
          <p:nvSpPr>
            <p:cNvPr id="227" name="Rechteck 226">
              <a:extLst>
                <a:ext uri="{FF2B5EF4-FFF2-40B4-BE49-F238E27FC236}">
                  <a16:creationId xmlns:a16="http://schemas.microsoft.com/office/drawing/2014/main" id="{97560337-CBF2-4BBD-90EA-208883D01096}"/>
                </a:ext>
              </a:extLst>
            </p:cNvPr>
            <p:cNvSpPr/>
            <p:nvPr/>
          </p:nvSpPr>
          <p:spPr>
            <a:xfrm>
              <a:off x="3103532" y="2050289"/>
              <a:ext cx="1188000" cy="1224000"/>
            </a:xfrm>
            <a:prstGeom prst="rect">
              <a:avLst/>
            </a:prstGeom>
            <a:solidFill>
              <a:srgbClr val="C8EEE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a:t>
              </a:r>
              <a:br>
                <a:rPr lang="de-DE" sz="750" dirty="0">
                  <a:solidFill>
                    <a:schemeClr val="tx1"/>
                  </a:solidFill>
                </a:rPr>
              </a:br>
              <a:r>
                <a:rPr lang="de-DE" sz="750" dirty="0">
                  <a:solidFill>
                    <a:schemeClr val="tx1"/>
                  </a:solidFill>
                </a:rPr>
                <a:t>Research Methods B</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S </a:t>
              </a:r>
            </a:p>
            <a:p>
              <a:pPr algn="ctr"/>
              <a:r>
                <a:rPr lang="de-DE" sz="750" dirty="0">
                  <a:solidFill>
                    <a:schemeClr val="tx1"/>
                  </a:solidFill>
                </a:rPr>
                <a:t>Selected Topics of Research Methodology 2</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4; 2</a:t>
              </a:r>
            </a:p>
          </p:txBody>
        </p:sp>
        <p:pic>
          <p:nvPicPr>
            <p:cNvPr id="141" name="Grafik 140" descr="Sonne">
              <a:extLst>
                <a:ext uri="{FF2B5EF4-FFF2-40B4-BE49-F238E27FC236}">
                  <a16:creationId xmlns:a16="http://schemas.microsoft.com/office/drawing/2014/main" id="{3C9DA941-6CE3-4321-9EE9-95CB3C4F5D5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112872" y="3092913"/>
              <a:ext cx="175259" cy="175259"/>
            </a:xfrm>
            <a:prstGeom prst="rect">
              <a:avLst/>
            </a:prstGeom>
          </p:spPr>
        </p:pic>
      </p:grpSp>
      <p:grpSp>
        <p:nvGrpSpPr>
          <p:cNvPr id="32" name="Gruppieren 31">
            <a:extLst>
              <a:ext uri="{FF2B5EF4-FFF2-40B4-BE49-F238E27FC236}">
                <a16:creationId xmlns:a16="http://schemas.microsoft.com/office/drawing/2014/main" id="{A557F49F-8651-4A98-81FA-598F397C1806}"/>
              </a:ext>
            </a:extLst>
          </p:cNvPr>
          <p:cNvGrpSpPr/>
          <p:nvPr/>
        </p:nvGrpSpPr>
        <p:grpSpPr>
          <a:xfrm>
            <a:off x="559778" y="2050288"/>
            <a:ext cx="1188000" cy="1224000"/>
            <a:chOff x="547338" y="2050288"/>
            <a:chExt cx="1188000" cy="1224000"/>
          </a:xfrm>
        </p:grpSpPr>
        <p:sp>
          <p:nvSpPr>
            <p:cNvPr id="228" name="Rechteck 227">
              <a:extLst>
                <a:ext uri="{FF2B5EF4-FFF2-40B4-BE49-F238E27FC236}">
                  <a16:creationId xmlns:a16="http://schemas.microsoft.com/office/drawing/2014/main" id="{5708A1B6-3FCD-4488-BA1B-CAE0CEC0E906}"/>
                </a:ext>
              </a:extLst>
            </p:cNvPr>
            <p:cNvSpPr/>
            <p:nvPr/>
          </p:nvSpPr>
          <p:spPr>
            <a:xfrm>
              <a:off x="547338" y="2050288"/>
              <a:ext cx="1188000" cy="1224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endParaRPr lang="de-DE" sz="800" dirty="0">
                <a:solidFill>
                  <a:schemeClr val="tx1"/>
                </a:solidFill>
              </a:endParaRPr>
            </a:p>
            <a:p>
              <a:pPr algn="ctr"/>
              <a:r>
                <a:rPr lang="de-DE" sz="750" dirty="0">
                  <a:solidFill>
                    <a:schemeClr val="tx1"/>
                  </a:solidFill>
                </a:rPr>
                <a:t>M1: </a:t>
              </a:r>
            </a:p>
            <a:p>
              <a:pPr algn="ctr"/>
              <a:r>
                <a:rPr lang="de-DE" sz="750" dirty="0">
                  <a:solidFill>
                    <a:schemeClr val="tx1"/>
                  </a:solidFill>
                </a:rPr>
                <a:t>Research Methods A</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L </a:t>
              </a:r>
            </a:p>
            <a:p>
              <a:pPr algn="ctr"/>
              <a:r>
                <a:rPr lang="de-DE" sz="750" dirty="0">
                  <a:solidFill>
                    <a:schemeClr val="tx1"/>
                  </a:solidFill>
                </a:rPr>
                <a:t>Research Methods 2</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3; 2</a:t>
              </a:r>
            </a:p>
            <a:p>
              <a:pPr algn="ctr"/>
              <a:endParaRPr lang="de-DE" sz="750" dirty="0">
                <a:solidFill>
                  <a:schemeClr val="tx1"/>
                </a:solidFill>
              </a:endParaRPr>
            </a:p>
          </p:txBody>
        </p:sp>
        <p:pic>
          <p:nvPicPr>
            <p:cNvPr id="142" name="Grafik 141" descr="Sonne">
              <a:extLst>
                <a:ext uri="{FF2B5EF4-FFF2-40B4-BE49-F238E27FC236}">
                  <a16:creationId xmlns:a16="http://schemas.microsoft.com/office/drawing/2014/main" id="{98647CC5-1CC7-4710-9827-E54E4A3B1B1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555750" y="3093893"/>
              <a:ext cx="175259" cy="175259"/>
            </a:xfrm>
            <a:prstGeom prst="rect">
              <a:avLst/>
            </a:prstGeom>
          </p:spPr>
        </p:pic>
      </p:grpSp>
      <p:grpSp>
        <p:nvGrpSpPr>
          <p:cNvPr id="29" name="Gruppieren 28">
            <a:extLst>
              <a:ext uri="{FF2B5EF4-FFF2-40B4-BE49-F238E27FC236}">
                <a16:creationId xmlns:a16="http://schemas.microsoft.com/office/drawing/2014/main" id="{04A89644-0FB1-4DCA-8FC7-FAA8C194429E}"/>
              </a:ext>
            </a:extLst>
          </p:cNvPr>
          <p:cNvGrpSpPr/>
          <p:nvPr/>
        </p:nvGrpSpPr>
        <p:grpSpPr>
          <a:xfrm>
            <a:off x="10536134" y="2046749"/>
            <a:ext cx="1188000" cy="1224000"/>
            <a:chOff x="4321968" y="2046749"/>
            <a:chExt cx="1188000" cy="1224000"/>
          </a:xfrm>
        </p:grpSpPr>
        <p:sp>
          <p:nvSpPr>
            <p:cNvPr id="234" name="Rechteck 233">
              <a:extLst>
                <a:ext uri="{FF2B5EF4-FFF2-40B4-BE49-F238E27FC236}">
                  <a16:creationId xmlns:a16="http://schemas.microsoft.com/office/drawing/2014/main" id="{D3232769-F8B9-4C7B-9EC0-920DB04679B0}"/>
                </a:ext>
              </a:extLst>
            </p:cNvPr>
            <p:cNvSpPr/>
            <p:nvPr/>
          </p:nvSpPr>
          <p:spPr>
            <a:xfrm>
              <a:off x="4321968" y="2046749"/>
              <a:ext cx="1188000" cy="1224000"/>
            </a:xfrm>
            <a:prstGeom prst="rect">
              <a:avLst/>
            </a:prstGeom>
            <a:solidFill>
              <a:srgbClr val="C8EEE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a:t>
              </a:r>
            </a:p>
            <a:p>
              <a:pPr algn="ctr"/>
              <a:r>
                <a:rPr lang="de-DE" sz="750" dirty="0">
                  <a:solidFill>
                    <a:schemeClr val="tx1"/>
                  </a:solidFill>
                </a:rPr>
                <a:t> Research Methods B </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S </a:t>
              </a:r>
            </a:p>
            <a:p>
              <a:pPr algn="ctr"/>
              <a:r>
                <a:rPr lang="de-DE" sz="750" dirty="0">
                  <a:solidFill>
                    <a:schemeClr val="tx1"/>
                  </a:solidFill>
                </a:rPr>
                <a:t>Selected Topics of Research Methodology 3</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144" name="Grafik 143" descr="Sonne">
              <a:extLst>
                <a:ext uri="{FF2B5EF4-FFF2-40B4-BE49-F238E27FC236}">
                  <a16:creationId xmlns:a16="http://schemas.microsoft.com/office/drawing/2014/main" id="{2E8C7B09-F370-4EFD-A288-373F29B83D9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328796" y="3084384"/>
              <a:ext cx="175259" cy="175259"/>
            </a:xfrm>
            <a:prstGeom prst="rect">
              <a:avLst/>
            </a:prstGeom>
          </p:spPr>
        </p:pic>
      </p:grpSp>
      <p:grpSp>
        <p:nvGrpSpPr>
          <p:cNvPr id="39" name="Gruppieren 38">
            <a:extLst>
              <a:ext uri="{FF2B5EF4-FFF2-40B4-BE49-F238E27FC236}">
                <a16:creationId xmlns:a16="http://schemas.microsoft.com/office/drawing/2014/main" id="{413303C0-A517-4D05-A561-EA77576A731F}"/>
              </a:ext>
            </a:extLst>
          </p:cNvPr>
          <p:cNvGrpSpPr/>
          <p:nvPr/>
        </p:nvGrpSpPr>
        <p:grpSpPr>
          <a:xfrm>
            <a:off x="8028527" y="2052848"/>
            <a:ext cx="1188000" cy="1224000"/>
            <a:chOff x="8022307" y="2052848"/>
            <a:chExt cx="1188000" cy="1224000"/>
          </a:xfrm>
        </p:grpSpPr>
        <p:sp>
          <p:nvSpPr>
            <p:cNvPr id="111" name="Rechteck 110">
              <a:extLst>
                <a:ext uri="{FF2B5EF4-FFF2-40B4-BE49-F238E27FC236}">
                  <a16:creationId xmlns:a16="http://schemas.microsoft.com/office/drawing/2014/main" id="{DFCA8D5B-6EE0-46F6-B762-6F2B4774184B}"/>
                </a:ext>
              </a:extLst>
            </p:cNvPr>
            <p:cNvSpPr/>
            <p:nvPr/>
          </p:nvSpPr>
          <p:spPr>
            <a:xfrm>
              <a:off x="8022307" y="2052848"/>
              <a:ext cx="1188000" cy="12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a:t>
              </a:r>
            </a:p>
            <a:p>
              <a:pPr algn="ctr"/>
              <a:r>
                <a:rPr lang="de-DE" sz="750" dirty="0">
                  <a:solidFill>
                    <a:schemeClr val="tx1"/>
                  </a:solidFill>
                </a:rPr>
                <a:t>Social Cognition &amp; Decision Research B </a:t>
              </a:r>
            </a:p>
            <a:p>
              <a:pPr algn="ctr"/>
              <a:br>
                <a:rPr lang="de-DE" sz="750" dirty="0">
                  <a:solidFill>
                    <a:schemeClr val="tx1"/>
                  </a:solidFill>
                </a:rPr>
              </a:br>
              <a:r>
                <a:rPr lang="de-DE" sz="750" dirty="0">
                  <a:solidFill>
                    <a:schemeClr val="tx1"/>
                  </a:solidFill>
                </a:rPr>
                <a:t>S </a:t>
              </a:r>
            </a:p>
            <a:p>
              <a:pPr algn="ctr"/>
              <a:r>
                <a:rPr lang="de-DE" sz="750" dirty="0">
                  <a:solidFill>
                    <a:schemeClr val="tx1"/>
                  </a:solidFill>
                </a:rPr>
                <a:t>Selected Topics Social Cognition &amp; Decision Research 3</a:t>
              </a:r>
              <a:br>
                <a:rPr lang="de-DE" sz="750" dirty="0">
                  <a:solidFill>
                    <a:schemeClr val="tx1"/>
                  </a:solidFill>
                </a:rPr>
              </a:br>
              <a:endParaRPr lang="de-DE" sz="750" dirty="0">
                <a:solidFill>
                  <a:schemeClr val="tx1"/>
                </a:solidFill>
              </a:endParaRPr>
            </a:p>
            <a:p>
              <a:pPr algn="ctr"/>
              <a:r>
                <a:rPr lang="de-DE" sz="750" dirty="0">
                  <a:solidFill>
                    <a:schemeClr val="tx1"/>
                  </a:solidFill>
                </a:rPr>
                <a:t>4; 2</a:t>
              </a:r>
            </a:p>
          </p:txBody>
        </p:sp>
        <p:pic>
          <p:nvPicPr>
            <p:cNvPr id="146" name="Grafik 145" descr="Sonne">
              <a:extLst>
                <a:ext uri="{FF2B5EF4-FFF2-40B4-BE49-F238E27FC236}">
                  <a16:creationId xmlns:a16="http://schemas.microsoft.com/office/drawing/2014/main" id="{14528489-A10B-4A3D-8057-42D5F35A8B4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27353" y="3098915"/>
              <a:ext cx="175259" cy="175259"/>
            </a:xfrm>
            <a:prstGeom prst="rect">
              <a:avLst/>
            </a:prstGeom>
          </p:spPr>
        </p:pic>
      </p:grpSp>
      <p:grpSp>
        <p:nvGrpSpPr>
          <p:cNvPr id="28" name="Gruppieren 27">
            <a:extLst>
              <a:ext uri="{FF2B5EF4-FFF2-40B4-BE49-F238E27FC236}">
                <a16:creationId xmlns:a16="http://schemas.microsoft.com/office/drawing/2014/main" id="{80167C47-9C9D-444E-8202-9A136FFAC977}"/>
              </a:ext>
            </a:extLst>
          </p:cNvPr>
          <p:cNvGrpSpPr/>
          <p:nvPr/>
        </p:nvGrpSpPr>
        <p:grpSpPr>
          <a:xfrm>
            <a:off x="3067857" y="2053546"/>
            <a:ext cx="1188000" cy="1224000"/>
            <a:chOff x="5630660" y="2047336"/>
            <a:chExt cx="1188000" cy="1224000"/>
          </a:xfrm>
        </p:grpSpPr>
        <p:sp>
          <p:nvSpPr>
            <p:cNvPr id="223" name="Rechteck 222">
              <a:extLst>
                <a:ext uri="{FF2B5EF4-FFF2-40B4-BE49-F238E27FC236}">
                  <a16:creationId xmlns:a16="http://schemas.microsoft.com/office/drawing/2014/main" id="{8FE383C4-F9F5-48A8-A9AF-6434784D84FD}"/>
                </a:ext>
              </a:extLst>
            </p:cNvPr>
            <p:cNvSpPr/>
            <p:nvPr/>
          </p:nvSpPr>
          <p:spPr>
            <a:xfrm>
              <a:off x="5630660" y="2047336"/>
              <a:ext cx="1188000" cy="1224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 </a:t>
              </a:r>
            </a:p>
            <a:p>
              <a:pPr algn="ctr"/>
              <a:r>
                <a:rPr lang="en-GB" sz="750" dirty="0">
                  <a:solidFill>
                    <a:schemeClr val="tx1"/>
                  </a:solidFill>
                </a:rPr>
                <a:t>Health Promotion &amp; Disease Prevention </a:t>
              </a:r>
              <a:r>
                <a:rPr lang="de-DE" sz="750" dirty="0">
                  <a:solidFill>
                    <a:schemeClr val="tx1"/>
                  </a:solidFill>
                </a:rPr>
                <a:t>B</a:t>
              </a:r>
            </a:p>
            <a:p>
              <a:pPr algn="ctr"/>
              <a:endParaRPr lang="de-DE" sz="750" dirty="0">
                <a:solidFill>
                  <a:schemeClr val="tx1"/>
                </a:solidFill>
              </a:endParaRPr>
            </a:p>
            <a:p>
              <a:pPr algn="ctr"/>
              <a:r>
                <a:rPr lang="de-DE" sz="750" dirty="0">
                  <a:solidFill>
                    <a:schemeClr val="tx1"/>
                  </a:solidFill>
                </a:rPr>
                <a:t>S </a:t>
              </a:r>
            </a:p>
            <a:p>
              <a:pPr algn="ctr"/>
              <a:r>
                <a:rPr lang="de-DE" sz="750" dirty="0">
                  <a:solidFill>
                    <a:schemeClr val="tx1"/>
                  </a:solidFill>
                </a:rPr>
                <a:t>Selected Topics of </a:t>
              </a:r>
              <a:r>
                <a:rPr lang="en-GB" sz="750" dirty="0">
                  <a:solidFill>
                    <a:schemeClr val="tx1"/>
                  </a:solidFill>
                </a:rPr>
                <a:t>Health Promotion &amp; Disease Prevention </a:t>
              </a:r>
              <a:r>
                <a:rPr lang="de-DE" sz="750" dirty="0">
                  <a:solidFill>
                    <a:schemeClr val="tx1"/>
                  </a:solidFill>
                </a:rPr>
                <a:t>1</a:t>
              </a:r>
              <a:br>
                <a:rPr lang="de-DE" sz="750" dirty="0">
                  <a:solidFill>
                    <a:schemeClr val="tx1"/>
                  </a:solidFill>
                </a:rPr>
              </a:br>
              <a:endParaRPr lang="de-DE" sz="750" dirty="0">
                <a:solidFill>
                  <a:schemeClr val="tx1"/>
                </a:solidFill>
              </a:endParaRPr>
            </a:p>
            <a:p>
              <a:pPr algn="ctr"/>
              <a:r>
                <a:rPr lang="de-DE" sz="750" dirty="0">
                  <a:solidFill>
                    <a:schemeClr val="tx1"/>
                  </a:solidFill>
                </a:rPr>
                <a:t>4; 2</a:t>
              </a:r>
            </a:p>
          </p:txBody>
        </p:sp>
        <p:pic>
          <p:nvPicPr>
            <p:cNvPr id="147" name="Grafik 146" descr="Sonne">
              <a:extLst>
                <a:ext uri="{FF2B5EF4-FFF2-40B4-BE49-F238E27FC236}">
                  <a16:creationId xmlns:a16="http://schemas.microsoft.com/office/drawing/2014/main" id="{BF4C2419-5DFD-430A-A8A2-CEC585F7F02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638569" y="3087581"/>
              <a:ext cx="175259" cy="175259"/>
            </a:xfrm>
            <a:prstGeom prst="rect">
              <a:avLst/>
            </a:prstGeom>
          </p:spPr>
        </p:pic>
      </p:grpSp>
      <p:grpSp>
        <p:nvGrpSpPr>
          <p:cNvPr id="27" name="Gruppieren 26">
            <a:extLst>
              <a:ext uri="{FF2B5EF4-FFF2-40B4-BE49-F238E27FC236}">
                <a16:creationId xmlns:a16="http://schemas.microsoft.com/office/drawing/2014/main" id="{4DE9CC8D-A726-4075-B390-963005639B9C}"/>
              </a:ext>
            </a:extLst>
          </p:cNvPr>
          <p:cNvGrpSpPr/>
          <p:nvPr/>
        </p:nvGrpSpPr>
        <p:grpSpPr>
          <a:xfrm>
            <a:off x="4271276" y="2052488"/>
            <a:ext cx="1188000" cy="1224000"/>
            <a:chOff x="6865179" y="2046278"/>
            <a:chExt cx="1188000" cy="1224000"/>
          </a:xfrm>
        </p:grpSpPr>
        <p:sp>
          <p:nvSpPr>
            <p:cNvPr id="238" name="Rechteck 237">
              <a:extLst>
                <a:ext uri="{FF2B5EF4-FFF2-40B4-BE49-F238E27FC236}">
                  <a16:creationId xmlns:a16="http://schemas.microsoft.com/office/drawing/2014/main" id="{144965B8-6124-4F62-8AF3-96219E6D9714}"/>
                </a:ext>
              </a:extLst>
            </p:cNvPr>
            <p:cNvSpPr/>
            <p:nvPr/>
          </p:nvSpPr>
          <p:spPr>
            <a:xfrm>
              <a:off x="6865179" y="2046278"/>
              <a:ext cx="1188000" cy="1224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 </a:t>
              </a:r>
            </a:p>
            <a:p>
              <a:pPr algn="ctr"/>
              <a:r>
                <a:rPr lang="en-GB" sz="750" dirty="0">
                  <a:solidFill>
                    <a:schemeClr val="tx1"/>
                  </a:solidFill>
                </a:rPr>
                <a:t>Health Promotion &amp; Disease Prevention </a:t>
              </a:r>
              <a:r>
                <a:rPr lang="de-DE" sz="750" dirty="0">
                  <a:solidFill>
                    <a:schemeClr val="tx1"/>
                  </a:solidFill>
                </a:rPr>
                <a:t>B</a:t>
              </a:r>
              <a:br>
                <a:rPr lang="de-DE" sz="750" dirty="0">
                  <a:solidFill>
                    <a:schemeClr val="tx1"/>
                  </a:solidFill>
                </a:rPr>
              </a:br>
              <a:endParaRPr lang="de-DE" sz="750" dirty="0">
                <a:solidFill>
                  <a:schemeClr val="tx1"/>
                </a:solidFill>
              </a:endParaRPr>
            </a:p>
            <a:p>
              <a:pPr algn="ctr"/>
              <a:r>
                <a:rPr lang="de-DE" sz="750" dirty="0">
                  <a:solidFill>
                    <a:schemeClr val="tx1"/>
                  </a:solidFill>
                </a:rPr>
                <a:t>S </a:t>
              </a:r>
            </a:p>
            <a:p>
              <a:pPr algn="ctr"/>
              <a:r>
                <a:rPr lang="de-DE" sz="750" dirty="0">
                  <a:solidFill>
                    <a:schemeClr val="tx1"/>
                  </a:solidFill>
                </a:rPr>
                <a:t>Selected Topics of </a:t>
              </a:r>
              <a:r>
                <a:rPr lang="en-GB" sz="750" dirty="0">
                  <a:solidFill>
                    <a:schemeClr val="tx1"/>
                  </a:solidFill>
                </a:rPr>
                <a:t>Health Promotion &amp; Disease Prevention </a:t>
              </a:r>
              <a:r>
                <a:rPr lang="de-DE" sz="750" dirty="0">
                  <a:solidFill>
                    <a:schemeClr val="tx1"/>
                  </a:solidFill>
                </a:rPr>
                <a:t>2</a:t>
              </a:r>
            </a:p>
            <a:p>
              <a:pPr algn="ctr"/>
              <a:br>
                <a:rPr lang="de-DE" sz="750" dirty="0">
                  <a:solidFill>
                    <a:schemeClr val="tx1"/>
                  </a:solidFill>
                </a:rPr>
              </a:br>
              <a:r>
                <a:rPr lang="de-DE" sz="750" dirty="0">
                  <a:solidFill>
                    <a:schemeClr val="tx1"/>
                  </a:solidFill>
                </a:rPr>
                <a:t>4; 2</a:t>
              </a:r>
            </a:p>
          </p:txBody>
        </p:sp>
        <p:pic>
          <p:nvPicPr>
            <p:cNvPr id="148" name="Grafik 147" descr="Sonne">
              <a:extLst>
                <a:ext uri="{FF2B5EF4-FFF2-40B4-BE49-F238E27FC236}">
                  <a16:creationId xmlns:a16="http://schemas.microsoft.com/office/drawing/2014/main" id="{44EB5348-0F68-49DF-84E6-A201C639F83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872629" y="3088799"/>
              <a:ext cx="175259" cy="175259"/>
            </a:xfrm>
            <a:prstGeom prst="rect">
              <a:avLst/>
            </a:prstGeom>
          </p:spPr>
        </p:pic>
      </p:grpSp>
      <p:grpSp>
        <p:nvGrpSpPr>
          <p:cNvPr id="35" name="Gruppieren 34">
            <a:extLst>
              <a:ext uri="{FF2B5EF4-FFF2-40B4-BE49-F238E27FC236}">
                <a16:creationId xmlns:a16="http://schemas.microsoft.com/office/drawing/2014/main" id="{CA008DA1-6CCB-4CF2-90A7-4EF627CA05E7}"/>
              </a:ext>
            </a:extLst>
          </p:cNvPr>
          <p:cNvGrpSpPr/>
          <p:nvPr/>
        </p:nvGrpSpPr>
        <p:grpSpPr>
          <a:xfrm>
            <a:off x="1845459" y="3376266"/>
            <a:ext cx="6481076" cy="1224000"/>
            <a:chOff x="4815452" y="3339566"/>
            <a:chExt cx="6481076" cy="1224000"/>
          </a:xfrm>
        </p:grpSpPr>
        <p:sp>
          <p:nvSpPr>
            <p:cNvPr id="248" name="Rechteck 247">
              <a:extLst>
                <a:ext uri="{FF2B5EF4-FFF2-40B4-BE49-F238E27FC236}">
                  <a16:creationId xmlns:a16="http://schemas.microsoft.com/office/drawing/2014/main" id="{E67E9341-BD90-4268-91F7-459A35357A74}"/>
                </a:ext>
              </a:extLst>
            </p:cNvPr>
            <p:cNvSpPr/>
            <p:nvPr/>
          </p:nvSpPr>
          <p:spPr>
            <a:xfrm>
              <a:off x="4815452" y="3339566"/>
              <a:ext cx="6481076" cy="1224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M7: </a:t>
              </a:r>
            </a:p>
            <a:p>
              <a:pPr algn="ctr"/>
              <a:r>
                <a:rPr lang="de-DE" sz="750" dirty="0">
                  <a:solidFill>
                    <a:schemeClr val="tx1"/>
                  </a:solidFill>
                </a:rPr>
                <a:t>Research Project</a:t>
              </a: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INT</a:t>
              </a:r>
            </a:p>
            <a:p>
              <a:pPr algn="ctr"/>
              <a:r>
                <a:rPr lang="de-DE" sz="750" dirty="0">
                  <a:solidFill>
                    <a:schemeClr val="tx1"/>
                  </a:solidFill>
                </a:rPr>
                <a:t>Research  Internship</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18; 2</a:t>
              </a:r>
            </a:p>
          </p:txBody>
        </p:sp>
        <p:pic>
          <p:nvPicPr>
            <p:cNvPr id="91" name="Grafik 90" descr="Sonne">
              <a:extLst>
                <a:ext uri="{FF2B5EF4-FFF2-40B4-BE49-F238E27FC236}">
                  <a16:creationId xmlns:a16="http://schemas.microsoft.com/office/drawing/2014/main" id="{42550425-59D6-4DDD-8EB9-A389FD41D0B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117261" y="4366370"/>
              <a:ext cx="162727" cy="180014"/>
            </a:xfrm>
            <a:prstGeom prst="rect">
              <a:avLst/>
            </a:prstGeom>
          </p:spPr>
        </p:pic>
        <p:pic>
          <p:nvPicPr>
            <p:cNvPr id="150" name="Grafik 149" descr="Schneeflocke">
              <a:extLst>
                <a:ext uri="{FF2B5EF4-FFF2-40B4-BE49-F238E27FC236}">
                  <a16:creationId xmlns:a16="http://schemas.microsoft.com/office/drawing/2014/main" id="{1F2144D5-851B-412C-984E-E163AD7F68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942666" y="4374667"/>
              <a:ext cx="175259" cy="175259"/>
            </a:xfrm>
            <a:prstGeom prst="rect">
              <a:avLst/>
            </a:prstGeom>
          </p:spPr>
        </p:pic>
      </p:grpSp>
      <p:grpSp>
        <p:nvGrpSpPr>
          <p:cNvPr id="6" name="Gruppieren 5">
            <a:extLst>
              <a:ext uri="{FF2B5EF4-FFF2-40B4-BE49-F238E27FC236}">
                <a16:creationId xmlns:a16="http://schemas.microsoft.com/office/drawing/2014/main" id="{8907FB46-F676-4F5B-8C32-CD0B31E94B91}"/>
              </a:ext>
            </a:extLst>
          </p:cNvPr>
          <p:cNvGrpSpPr/>
          <p:nvPr/>
        </p:nvGrpSpPr>
        <p:grpSpPr>
          <a:xfrm>
            <a:off x="561772" y="3363668"/>
            <a:ext cx="1207381" cy="1224000"/>
            <a:chOff x="561772" y="3363668"/>
            <a:chExt cx="1207381" cy="1224000"/>
          </a:xfrm>
        </p:grpSpPr>
        <p:grpSp>
          <p:nvGrpSpPr>
            <p:cNvPr id="280" name="Gruppieren 279">
              <a:extLst>
                <a:ext uri="{FF2B5EF4-FFF2-40B4-BE49-F238E27FC236}">
                  <a16:creationId xmlns:a16="http://schemas.microsoft.com/office/drawing/2014/main" id="{93F5F4BC-C342-4F84-A504-E006925C94C8}"/>
                </a:ext>
              </a:extLst>
            </p:cNvPr>
            <p:cNvGrpSpPr/>
            <p:nvPr/>
          </p:nvGrpSpPr>
          <p:grpSpPr>
            <a:xfrm>
              <a:off x="561772" y="3363668"/>
              <a:ext cx="1207381" cy="1224000"/>
              <a:chOff x="2933617" y="2832137"/>
              <a:chExt cx="1081095" cy="1080000"/>
            </a:xfrm>
            <a:solidFill>
              <a:schemeClr val="accent2">
                <a:lumMod val="40000"/>
                <a:lumOff val="60000"/>
              </a:schemeClr>
            </a:solidFill>
          </p:grpSpPr>
          <p:sp>
            <p:nvSpPr>
              <p:cNvPr id="237" name="Rechteck 236">
                <a:extLst>
                  <a:ext uri="{FF2B5EF4-FFF2-40B4-BE49-F238E27FC236}">
                    <a16:creationId xmlns:a16="http://schemas.microsoft.com/office/drawing/2014/main" id="{C93F9BF7-3F16-4CE7-A851-3F7600FC2FA9}"/>
                  </a:ext>
                </a:extLst>
              </p:cNvPr>
              <p:cNvSpPr/>
              <p:nvPr/>
            </p:nvSpPr>
            <p:spPr>
              <a:xfrm>
                <a:off x="2933617" y="2832137"/>
                <a:ext cx="1080000" cy="108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M7: </a:t>
                </a:r>
              </a:p>
              <a:p>
                <a:pPr algn="ctr"/>
                <a:r>
                  <a:rPr lang="de-DE" sz="750" dirty="0">
                    <a:solidFill>
                      <a:schemeClr val="tx1"/>
                    </a:solidFill>
                  </a:rPr>
                  <a:t>Research Project</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S </a:t>
                </a:r>
              </a:p>
              <a:p>
                <a:pPr algn="ctr"/>
                <a:r>
                  <a:rPr lang="de-DE" sz="750" dirty="0">
                    <a:solidFill>
                      <a:schemeClr val="tx1"/>
                    </a:solidFill>
                  </a:rPr>
                  <a:t>Seminar Research Project</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274" name="Grafik 273" descr="Schneeflocke">
                <a:extLst>
                  <a:ext uri="{FF2B5EF4-FFF2-40B4-BE49-F238E27FC236}">
                    <a16:creationId xmlns:a16="http://schemas.microsoft.com/office/drawing/2014/main" id="{4CCBDEDF-E4F7-4C75-AE41-B43AA06DE53A}"/>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3839453" y="3730212"/>
                <a:ext cx="175259" cy="175259"/>
              </a:xfrm>
              <a:prstGeom prst="rect">
                <a:avLst/>
              </a:prstGeom>
            </p:spPr>
          </p:pic>
        </p:grpSp>
        <p:pic>
          <p:nvPicPr>
            <p:cNvPr id="151" name="Grafik 150" descr="Schneeflocke">
              <a:extLst>
                <a:ext uri="{FF2B5EF4-FFF2-40B4-BE49-F238E27FC236}">
                  <a16:creationId xmlns:a16="http://schemas.microsoft.com/office/drawing/2014/main" id="{63C1B242-8CF0-49EB-A0B4-3A998B3CDF0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453479" y="4415510"/>
              <a:ext cx="165244" cy="166230"/>
            </a:xfrm>
            <a:prstGeom prst="rect">
              <a:avLst/>
            </a:prstGeom>
          </p:spPr>
        </p:pic>
        <p:pic>
          <p:nvPicPr>
            <p:cNvPr id="152" name="Grafik 151" descr="Sonne">
              <a:extLst>
                <a:ext uri="{FF2B5EF4-FFF2-40B4-BE49-F238E27FC236}">
                  <a16:creationId xmlns:a16="http://schemas.microsoft.com/office/drawing/2014/main" id="{43762DCA-859C-48E5-9A9B-E1482D9A917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589250" y="4409218"/>
              <a:ext cx="175259" cy="175259"/>
            </a:xfrm>
            <a:prstGeom prst="rect">
              <a:avLst/>
            </a:prstGeom>
          </p:spPr>
        </p:pic>
      </p:grpSp>
      <p:grpSp>
        <p:nvGrpSpPr>
          <p:cNvPr id="40" name="Gruppieren 39">
            <a:extLst>
              <a:ext uri="{FF2B5EF4-FFF2-40B4-BE49-F238E27FC236}">
                <a16:creationId xmlns:a16="http://schemas.microsoft.com/office/drawing/2014/main" id="{F902B6EB-19B2-4A63-A636-546858799807}"/>
              </a:ext>
            </a:extLst>
          </p:cNvPr>
          <p:cNvGrpSpPr/>
          <p:nvPr/>
        </p:nvGrpSpPr>
        <p:grpSpPr>
          <a:xfrm>
            <a:off x="6806985" y="2050448"/>
            <a:ext cx="1188000" cy="1224000"/>
            <a:chOff x="6806985" y="2050448"/>
            <a:chExt cx="1188000" cy="1224000"/>
          </a:xfrm>
        </p:grpSpPr>
        <p:sp>
          <p:nvSpPr>
            <p:cNvPr id="110" name="Rechteck 109">
              <a:extLst>
                <a:ext uri="{FF2B5EF4-FFF2-40B4-BE49-F238E27FC236}">
                  <a16:creationId xmlns:a16="http://schemas.microsoft.com/office/drawing/2014/main" id="{B02A2E94-BB3B-4422-B366-409557DE856C}"/>
                </a:ext>
              </a:extLst>
            </p:cNvPr>
            <p:cNvSpPr/>
            <p:nvPr/>
          </p:nvSpPr>
          <p:spPr>
            <a:xfrm>
              <a:off x="6806985" y="2050448"/>
              <a:ext cx="1188000" cy="12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a:t>
              </a:r>
            </a:p>
            <a:p>
              <a:pPr algn="ctr"/>
              <a:r>
                <a:rPr lang="de-DE" sz="750" dirty="0">
                  <a:solidFill>
                    <a:schemeClr val="tx1"/>
                  </a:solidFill>
                </a:rPr>
                <a:t>Social Cognition &amp; Decision Research B </a:t>
              </a:r>
            </a:p>
            <a:p>
              <a:pPr algn="ctr"/>
              <a:br>
                <a:rPr lang="de-DE" sz="750" dirty="0">
                  <a:solidFill>
                    <a:schemeClr val="tx1"/>
                  </a:solidFill>
                </a:rPr>
              </a:br>
              <a:r>
                <a:rPr lang="de-DE" sz="750" dirty="0">
                  <a:solidFill>
                    <a:schemeClr val="tx1"/>
                  </a:solidFill>
                </a:rPr>
                <a:t>S </a:t>
              </a:r>
            </a:p>
            <a:p>
              <a:pPr algn="ctr"/>
              <a:r>
                <a:rPr lang="de-DE" sz="750" dirty="0">
                  <a:solidFill>
                    <a:schemeClr val="tx1"/>
                  </a:solidFill>
                </a:rPr>
                <a:t>Selected Topics of Social Cognition &amp; Decision Research 2</a:t>
              </a:r>
              <a:br>
                <a:rPr lang="de-DE" sz="750" dirty="0">
                  <a:solidFill>
                    <a:schemeClr val="tx1"/>
                  </a:solidFill>
                </a:rPr>
              </a:br>
              <a:endParaRPr lang="de-DE" sz="750" dirty="0">
                <a:solidFill>
                  <a:schemeClr val="tx1"/>
                </a:solidFill>
              </a:endParaRPr>
            </a:p>
            <a:p>
              <a:pPr algn="ctr"/>
              <a:r>
                <a:rPr lang="de-DE" sz="750" dirty="0">
                  <a:solidFill>
                    <a:schemeClr val="tx1"/>
                  </a:solidFill>
                </a:rPr>
                <a:t>4; 2</a:t>
              </a:r>
            </a:p>
          </p:txBody>
        </p:sp>
        <p:pic>
          <p:nvPicPr>
            <p:cNvPr id="160" name="Grafik 159" descr="Sonne">
              <a:extLst>
                <a:ext uri="{FF2B5EF4-FFF2-40B4-BE49-F238E27FC236}">
                  <a16:creationId xmlns:a16="http://schemas.microsoft.com/office/drawing/2014/main" id="{498AA72F-D847-4DFE-A4D7-DF185B1F6085}"/>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811263" y="3087422"/>
              <a:ext cx="175259" cy="175259"/>
            </a:xfrm>
            <a:prstGeom prst="rect">
              <a:avLst/>
            </a:prstGeom>
          </p:spPr>
        </p:pic>
      </p:grpSp>
      <p:grpSp>
        <p:nvGrpSpPr>
          <p:cNvPr id="42" name="Gruppieren 41">
            <a:extLst>
              <a:ext uri="{FF2B5EF4-FFF2-40B4-BE49-F238E27FC236}">
                <a16:creationId xmlns:a16="http://schemas.microsoft.com/office/drawing/2014/main" id="{4BEE9C52-6838-489B-A4AC-C8BFAB572E34}"/>
              </a:ext>
            </a:extLst>
          </p:cNvPr>
          <p:cNvGrpSpPr/>
          <p:nvPr/>
        </p:nvGrpSpPr>
        <p:grpSpPr>
          <a:xfrm>
            <a:off x="5592002" y="2052488"/>
            <a:ext cx="1188000" cy="1224000"/>
            <a:chOff x="5592002" y="2052488"/>
            <a:chExt cx="1188000" cy="1224000"/>
          </a:xfrm>
        </p:grpSpPr>
        <p:sp>
          <p:nvSpPr>
            <p:cNvPr id="105" name="Rechteck 104">
              <a:extLst>
                <a:ext uri="{FF2B5EF4-FFF2-40B4-BE49-F238E27FC236}">
                  <a16:creationId xmlns:a16="http://schemas.microsoft.com/office/drawing/2014/main" id="{DDB3D402-CFF0-4FE1-B0D2-BE347EC97580}"/>
                </a:ext>
              </a:extLst>
            </p:cNvPr>
            <p:cNvSpPr/>
            <p:nvPr/>
          </p:nvSpPr>
          <p:spPr>
            <a:xfrm>
              <a:off x="5592002" y="2052488"/>
              <a:ext cx="1188000" cy="1224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 </a:t>
              </a:r>
            </a:p>
            <a:p>
              <a:pPr algn="ctr"/>
              <a:r>
                <a:rPr lang="de-DE" sz="750" dirty="0">
                  <a:solidFill>
                    <a:schemeClr val="tx1"/>
                  </a:solidFill>
                </a:rPr>
                <a:t>Social Cognition &amp; Decision Research B </a:t>
              </a:r>
            </a:p>
            <a:p>
              <a:pPr algn="ctr"/>
              <a:br>
                <a:rPr lang="de-DE" sz="750" dirty="0">
                  <a:solidFill>
                    <a:schemeClr val="tx1"/>
                  </a:solidFill>
                </a:rPr>
              </a:br>
              <a:r>
                <a:rPr lang="de-DE" sz="750" dirty="0">
                  <a:solidFill>
                    <a:schemeClr val="tx1"/>
                  </a:solidFill>
                </a:rPr>
                <a:t>S </a:t>
              </a:r>
            </a:p>
            <a:p>
              <a:pPr algn="ctr"/>
              <a:r>
                <a:rPr lang="de-DE" sz="750" dirty="0">
                  <a:solidFill>
                    <a:schemeClr val="tx1"/>
                  </a:solidFill>
                </a:rPr>
                <a:t>Selected Topics of Social Cognition &amp; Decision Research 1</a:t>
              </a:r>
              <a:br>
                <a:rPr lang="de-DE" sz="750" dirty="0">
                  <a:solidFill>
                    <a:schemeClr val="tx1"/>
                  </a:solidFill>
                </a:rPr>
              </a:br>
              <a:endParaRPr lang="de-DE" sz="750" dirty="0">
                <a:solidFill>
                  <a:schemeClr val="tx1"/>
                </a:solidFill>
              </a:endParaRPr>
            </a:p>
            <a:p>
              <a:pPr algn="ctr"/>
              <a:r>
                <a:rPr lang="de-DE" sz="750" dirty="0">
                  <a:solidFill>
                    <a:schemeClr val="tx1"/>
                  </a:solidFill>
                </a:rPr>
                <a:t>4; 2</a:t>
              </a:r>
            </a:p>
          </p:txBody>
        </p:sp>
        <p:pic>
          <p:nvPicPr>
            <p:cNvPr id="161" name="Grafik 160" descr="Sonne">
              <a:extLst>
                <a:ext uri="{FF2B5EF4-FFF2-40B4-BE49-F238E27FC236}">
                  <a16:creationId xmlns:a16="http://schemas.microsoft.com/office/drawing/2014/main" id="{89B45C1A-D4D8-456C-B86B-3D9E176EFD2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601439" y="3100260"/>
              <a:ext cx="175259" cy="175259"/>
            </a:xfrm>
            <a:prstGeom prst="rect">
              <a:avLst/>
            </a:prstGeom>
          </p:spPr>
        </p:pic>
      </p:grpSp>
      <p:pic>
        <p:nvPicPr>
          <p:cNvPr id="13" name="Grafik 12" descr="Schneeflocke">
            <a:extLst>
              <a:ext uri="{FF2B5EF4-FFF2-40B4-BE49-F238E27FC236}">
                <a16:creationId xmlns:a16="http://schemas.microsoft.com/office/drawing/2014/main" id="{3A346B26-6A25-DDCE-5E68-3229CD9AEC59}"/>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8356896" y="1782864"/>
            <a:ext cx="165244" cy="170252"/>
          </a:xfrm>
          <a:prstGeom prst="rect">
            <a:avLst/>
          </a:prstGeom>
        </p:spPr>
      </p:pic>
      <p:grpSp>
        <p:nvGrpSpPr>
          <p:cNvPr id="46" name="Gruppieren 45">
            <a:extLst>
              <a:ext uri="{FF2B5EF4-FFF2-40B4-BE49-F238E27FC236}">
                <a16:creationId xmlns:a16="http://schemas.microsoft.com/office/drawing/2014/main" id="{F58D6094-1D3C-4D4F-8D4A-08875B11F624}"/>
              </a:ext>
            </a:extLst>
          </p:cNvPr>
          <p:cNvGrpSpPr/>
          <p:nvPr/>
        </p:nvGrpSpPr>
        <p:grpSpPr>
          <a:xfrm>
            <a:off x="7339588" y="735588"/>
            <a:ext cx="1188000" cy="1224000"/>
            <a:chOff x="7339588" y="735588"/>
            <a:chExt cx="1188000" cy="1224000"/>
          </a:xfrm>
        </p:grpSpPr>
        <p:sp>
          <p:nvSpPr>
            <p:cNvPr id="8" name="Rechteck 7">
              <a:extLst>
                <a:ext uri="{FF2B5EF4-FFF2-40B4-BE49-F238E27FC236}">
                  <a16:creationId xmlns:a16="http://schemas.microsoft.com/office/drawing/2014/main" id="{257E99AB-0790-FF7D-1368-FE81D3972E29}"/>
                </a:ext>
              </a:extLst>
            </p:cNvPr>
            <p:cNvSpPr/>
            <p:nvPr/>
          </p:nvSpPr>
          <p:spPr>
            <a:xfrm>
              <a:off x="7339588" y="735588"/>
              <a:ext cx="1188000" cy="1224000"/>
            </a:xfrm>
            <a:prstGeom prst="rect">
              <a:avLst/>
            </a:prstGeom>
            <a:solidFill>
              <a:srgbClr val="8BA7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t>
              </a:r>
            </a:p>
            <a:p>
              <a:pPr algn="ctr"/>
              <a:r>
                <a:rPr lang="de-DE" sz="750" dirty="0">
                  <a:solidFill>
                    <a:schemeClr val="tx1"/>
                  </a:solidFill>
                </a:rPr>
                <a:t>Social Cognition &amp; Decision Research A </a:t>
              </a:r>
            </a:p>
            <a:p>
              <a:pPr algn="ctr"/>
              <a:endParaRPr lang="de-DE" sz="750" dirty="0">
                <a:solidFill>
                  <a:schemeClr val="tx1"/>
                </a:solidFill>
              </a:endParaRPr>
            </a:p>
            <a:p>
              <a:pPr algn="ctr"/>
              <a:r>
                <a:rPr lang="de-DE" sz="750" dirty="0">
                  <a:solidFill>
                    <a:schemeClr val="tx1"/>
                  </a:solidFill>
                </a:rPr>
                <a:t>L </a:t>
              </a:r>
            </a:p>
            <a:p>
              <a:pPr algn="ctr"/>
              <a:r>
                <a:rPr lang="de-DE" sz="750" dirty="0">
                  <a:solidFill>
                    <a:schemeClr val="tx1"/>
                  </a:solidFill>
                </a:rPr>
                <a:t>Social Cognition &amp; Decision Research 1</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163" name="Grafik 162" descr="Schneeflocke">
              <a:extLst>
                <a:ext uri="{FF2B5EF4-FFF2-40B4-BE49-F238E27FC236}">
                  <a16:creationId xmlns:a16="http://schemas.microsoft.com/office/drawing/2014/main" id="{2C51FBA1-2E9E-462B-9922-853319C9304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357490" y="1780778"/>
              <a:ext cx="165819" cy="170252"/>
            </a:xfrm>
            <a:prstGeom prst="rect">
              <a:avLst/>
            </a:prstGeom>
          </p:spPr>
        </p:pic>
      </p:grpSp>
      <p:grpSp>
        <p:nvGrpSpPr>
          <p:cNvPr id="45" name="Gruppieren 44">
            <a:extLst>
              <a:ext uri="{FF2B5EF4-FFF2-40B4-BE49-F238E27FC236}">
                <a16:creationId xmlns:a16="http://schemas.microsoft.com/office/drawing/2014/main" id="{54C0A66E-5186-4E46-8AA4-2D3837B51443}"/>
              </a:ext>
            </a:extLst>
          </p:cNvPr>
          <p:cNvGrpSpPr/>
          <p:nvPr/>
        </p:nvGrpSpPr>
        <p:grpSpPr>
          <a:xfrm>
            <a:off x="8583820" y="732909"/>
            <a:ext cx="1188000" cy="1224000"/>
            <a:chOff x="8583820" y="732909"/>
            <a:chExt cx="1188000" cy="1224000"/>
          </a:xfrm>
        </p:grpSpPr>
        <p:grpSp>
          <p:nvGrpSpPr>
            <p:cNvPr id="16" name="Gruppieren 15">
              <a:extLst>
                <a:ext uri="{FF2B5EF4-FFF2-40B4-BE49-F238E27FC236}">
                  <a16:creationId xmlns:a16="http://schemas.microsoft.com/office/drawing/2014/main" id="{C2C98991-0D00-4E70-865F-590DFBC6B36F}"/>
                </a:ext>
              </a:extLst>
            </p:cNvPr>
            <p:cNvGrpSpPr/>
            <p:nvPr/>
          </p:nvGrpSpPr>
          <p:grpSpPr>
            <a:xfrm>
              <a:off x="8583820" y="732909"/>
              <a:ext cx="1188000" cy="1224000"/>
              <a:chOff x="8932532" y="739129"/>
              <a:chExt cx="1260000" cy="1260000"/>
            </a:xfrm>
            <a:solidFill>
              <a:srgbClr val="8BA7FF"/>
            </a:solidFill>
          </p:grpSpPr>
          <p:sp>
            <p:nvSpPr>
              <p:cNvPr id="10" name="Rechteck 9">
                <a:extLst>
                  <a:ext uri="{FF2B5EF4-FFF2-40B4-BE49-F238E27FC236}">
                    <a16:creationId xmlns:a16="http://schemas.microsoft.com/office/drawing/2014/main" id="{C4EED972-6425-22F6-45FE-F260E43B2EA1}"/>
                  </a:ext>
                </a:extLst>
              </p:cNvPr>
              <p:cNvSpPr/>
              <p:nvPr/>
            </p:nvSpPr>
            <p:spPr>
              <a:xfrm>
                <a:off x="8932532" y="739129"/>
                <a:ext cx="1260000" cy="126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M3: </a:t>
                </a:r>
              </a:p>
              <a:p>
                <a:pPr algn="ctr"/>
                <a:r>
                  <a:rPr lang="de-DE" sz="750" dirty="0">
                    <a:solidFill>
                      <a:schemeClr val="tx1"/>
                    </a:solidFill>
                  </a:rPr>
                  <a:t>Social Cognition &amp; Decision Research A </a:t>
                </a:r>
              </a:p>
              <a:p>
                <a:pPr algn="ctr"/>
                <a:endParaRPr lang="de-DE" sz="750" dirty="0">
                  <a:solidFill>
                    <a:schemeClr val="tx1"/>
                  </a:solidFill>
                </a:endParaRPr>
              </a:p>
              <a:p>
                <a:pPr algn="ctr"/>
                <a:r>
                  <a:rPr lang="de-DE" sz="750" dirty="0">
                    <a:solidFill>
                      <a:schemeClr val="tx1"/>
                    </a:solidFill>
                  </a:rPr>
                  <a:t>S  </a:t>
                </a:r>
              </a:p>
              <a:p>
                <a:pPr algn="ctr"/>
                <a:r>
                  <a:rPr lang="de-DE" sz="750" dirty="0">
                    <a:solidFill>
                      <a:schemeClr val="tx1"/>
                    </a:solidFill>
                  </a:rPr>
                  <a:t>Social Cognition &amp; Decision Research 2</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4; 2</a:t>
                </a:r>
              </a:p>
            </p:txBody>
          </p:sp>
          <p:pic>
            <p:nvPicPr>
              <p:cNvPr id="14" name="Grafik 13" descr="Schneeflocke">
                <a:extLst>
                  <a:ext uri="{FF2B5EF4-FFF2-40B4-BE49-F238E27FC236}">
                    <a16:creationId xmlns:a16="http://schemas.microsoft.com/office/drawing/2014/main" id="{EB6B0913-BA3A-1407-751A-61B0079F3547}"/>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10013945" y="1815278"/>
                <a:ext cx="175259" cy="175259"/>
              </a:xfrm>
              <a:prstGeom prst="rect">
                <a:avLst/>
              </a:prstGeom>
            </p:spPr>
          </p:pic>
        </p:grpSp>
        <p:pic>
          <p:nvPicPr>
            <p:cNvPr id="166" name="Grafik 165" descr="Schneeflocke">
              <a:extLst>
                <a:ext uri="{FF2B5EF4-FFF2-40B4-BE49-F238E27FC236}">
                  <a16:creationId xmlns:a16="http://schemas.microsoft.com/office/drawing/2014/main" id="{3F90CBC9-F7E0-4D31-B0DE-C5DEB60267F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9594305" y="1784880"/>
              <a:ext cx="165819" cy="170252"/>
            </a:xfrm>
            <a:prstGeom prst="rect">
              <a:avLst/>
            </a:prstGeom>
          </p:spPr>
        </p:pic>
      </p:grpSp>
      <p:grpSp>
        <p:nvGrpSpPr>
          <p:cNvPr id="44" name="Gruppieren 43">
            <a:extLst>
              <a:ext uri="{FF2B5EF4-FFF2-40B4-BE49-F238E27FC236}">
                <a16:creationId xmlns:a16="http://schemas.microsoft.com/office/drawing/2014/main" id="{DA84E6B0-F427-4463-8207-B7D85C346761}"/>
              </a:ext>
            </a:extLst>
          </p:cNvPr>
          <p:cNvGrpSpPr/>
          <p:nvPr/>
        </p:nvGrpSpPr>
        <p:grpSpPr>
          <a:xfrm>
            <a:off x="1795761" y="2050288"/>
            <a:ext cx="1188000" cy="1224000"/>
            <a:chOff x="1774932" y="2050288"/>
            <a:chExt cx="1188000" cy="1224000"/>
          </a:xfrm>
        </p:grpSpPr>
        <p:sp>
          <p:nvSpPr>
            <p:cNvPr id="230" name="Rechteck 229">
              <a:extLst>
                <a:ext uri="{FF2B5EF4-FFF2-40B4-BE49-F238E27FC236}">
                  <a16:creationId xmlns:a16="http://schemas.microsoft.com/office/drawing/2014/main" id="{6E56B2AA-6B21-4984-B77E-A6CC379ABB40}"/>
                </a:ext>
              </a:extLst>
            </p:cNvPr>
            <p:cNvSpPr/>
            <p:nvPr/>
          </p:nvSpPr>
          <p:spPr>
            <a:xfrm>
              <a:off x="1774932" y="2050288"/>
              <a:ext cx="1188000" cy="1224000"/>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 </a:t>
              </a:r>
            </a:p>
            <a:p>
              <a:pPr algn="ctr"/>
              <a:r>
                <a:rPr lang="de-DE" sz="750" dirty="0">
                  <a:solidFill>
                    <a:schemeClr val="tx1"/>
                  </a:solidFill>
                </a:rPr>
                <a:t>Research Methods A </a:t>
              </a: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PT</a:t>
              </a:r>
            </a:p>
            <a:p>
              <a:pPr algn="ctr"/>
              <a:r>
                <a:rPr lang="de-DE" sz="750" dirty="0">
                  <a:solidFill>
                    <a:schemeClr val="tx1"/>
                  </a:solidFill>
                </a:rPr>
                <a:t>Research Methods 2</a:t>
              </a:r>
            </a:p>
            <a:p>
              <a:pPr algn="ctr"/>
              <a:endParaRPr lang="de-DE" sz="750" dirty="0">
                <a:solidFill>
                  <a:schemeClr val="tx1"/>
                </a:solidFill>
              </a:endParaRPr>
            </a:p>
            <a:p>
              <a:pPr algn="ctr"/>
              <a:endParaRPr lang="de-DE" sz="750" dirty="0">
                <a:solidFill>
                  <a:schemeClr val="tx1"/>
                </a:solidFill>
              </a:endParaRPr>
            </a:p>
            <a:p>
              <a:pPr algn="ctr"/>
              <a:br>
                <a:rPr lang="de-DE" sz="750" dirty="0">
                  <a:solidFill>
                    <a:schemeClr val="tx1"/>
                  </a:solidFill>
                </a:rPr>
              </a:br>
              <a:r>
                <a:rPr lang="de-DE" sz="750" dirty="0">
                  <a:solidFill>
                    <a:schemeClr val="tx1"/>
                  </a:solidFill>
                </a:rPr>
                <a:t>1; 2</a:t>
              </a:r>
            </a:p>
          </p:txBody>
        </p:sp>
        <p:pic>
          <p:nvPicPr>
            <p:cNvPr id="167" name="Grafik 166" descr="Sonne">
              <a:extLst>
                <a:ext uri="{FF2B5EF4-FFF2-40B4-BE49-F238E27FC236}">
                  <a16:creationId xmlns:a16="http://schemas.microsoft.com/office/drawing/2014/main" id="{0AF7F4BD-0607-4AC8-8B3B-18A9A249F05F}"/>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778847" y="3091922"/>
              <a:ext cx="175259" cy="175259"/>
            </a:xfrm>
            <a:prstGeom prst="rect">
              <a:avLst/>
            </a:prstGeom>
          </p:spPr>
        </p:pic>
      </p:grpSp>
      <p:pic>
        <p:nvPicPr>
          <p:cNvPr id="95" name="Grafik 94" descr="Sonne">
            <a:extLst>
              <a:ext uri="{FF2B5EF4-FFF2-40B4-BE49-F238E27FC236}">
                <a16:creationId xmlns:a16="http://schemas.microsoft.com/office/drawing/2014/main" id="{387903DD-453F-4D9A-8535-C8EA0035D70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60242" y="5706543"/>
            <a:ext cx="175259" cy="174683"/>
          </a:xfrm>
          <a:prstGeom prst="rect">
            <a:avLst/>
          </a:prstGeom>
        </p:spPr>
      </p:pic>
      <p:grpSp>
        <p:nvGrpSpPr>
          <p:cNvPr id="5" name="Gruppieren 4">
            <a:extLst>
              <a:ext uri="{FF2B5EF4-FFF2-40B4-BE49-F238E27FC236}">
                <a16:creationId xmlns:a16="http://schemas.microsoft.com/office/drawing/2014/main" id="{1566BF19-5567-489B-B82A-8229E6971FFF}"/>
              </a:ext>
            </a:extLst>
          </p:cNvPr>
          <p:cNvGrpSpPr/>
          <p:nvPr/>
        </p:nvGrpSpPr>
        <p:grpSpPr>
          <a:xfrm>
            <a:off x="8639979" y="3361855"/>
            <a:ext cx="2376000" cy="1225745"/>
            <a:chOff x="8639979" y="3361855"/>
            <a:chExt cx="2376000" cy="1225745"/>
          </a:xfrm>
        </p:grpSpPr>
        <p:sp>
          <p:nvSpPr>
            <p:cNvPr id="126" name="Rechteck 125">
              <a:extLst>
                <a:ext uri="{FF2B5EF4-FFF2-40B4-BE49-F238E27FC236}">
                  <a16:creationId xmlns:a16="http://schemas.microsoft.com/office/drawing/2014/main" id="{4E2183FF-F6A8-4625-A202-20522E0A4CC5}"/>
                </a:ext>
              </a:extLst>
            </p:cNvPr>
            <p:cNvSpPr/>
            <p:nvPr/>
          </p:nvSpPr>
          <p:spPr>
            <a:xfrm>
              <a:off x="8639979" y="3361855"/>
              <a:ext cx="2376000" cy="1224000"/>
            </a:xfrm>
            <a:prstGeom prst="rect">
              <a:avLst/>
            </a:prstGeom>
            <a:solidFill>
              <a:srgbClr val="D0DB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M8: </a:t>
              </a:r>
            </a:p>
            <a:p>
              <a:pPr algn="ctr"/>
              <a:r>
                <a:rPr lang="de-DE" sz="750" dirty="0">
                  <a:solidFill>
                    <a:schemeClr val="tx1"/>
                  </a:solidFill>
                </a:rPr>
                <a:t>Supplementary Module</a:t>
              </a: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L/S </a:t>
              </a:r>
            </a:p>
            <a:p>
              <a:pPr algn="ctr"/>
              <a:r>
                <a:rPr lang="de-DE" sz="750" dirty="0">
                  <a:solidFill>
                    <a:schemeClr val="tx1"/>
                  </a:solidFill>
                </a:rPr>
                <a:t>Required electives (from psychology or other disciplines)</a:t>
              </a: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8; 4</a:t>
              </a:r>
            </a:p>
          </p:txBody>
        </p:sp>
        <p:pic>
          <p:nvPicPr>
            <p:cNvPr id="96" name="Grafik 95" descr="Sonne">
              <a:extLst>
                <a:ext uri="{FF2B5EF4-FFF2-40B4-BE49-F238E27FC236}">
                  <a16:creationId xmlns:a16="http://schemas.microsoft.com/office/drawing/2014/main" id="{41CF4DE3-8C12-427C-BDAB-6A868CEC096D}"/>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10678795" y="4408663"/>
              <a:ext cx="175259" cy="174683"/>
            </a:xfrm>
            <a:prstGeom prst="rect">
              <a:avLst/>
            </a:prstGeom>
          </p:spPr>
        </p:pic>
        <p:pic>
          <p:nvPicPr>
            <p:cNvPr id="106" name="Grafik 105" descr="Schneeflocke">
              <a:extLst>
                <a:ext uri="{FF2B5EF4-FFF2-40B4-BE49-F238E27FC236}">
                  <a16:creationId xmlns:a16="http://schemas.microsoft.com/office/drawing/2014/main" id="{52F6948D-5218-4E31-B799-F2B825F0F1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813010" y="4398096"/>
              <a:ext cx="189504" cy="189504"/>
            </a:xfrm>
            <a:prstGeom prst="rect">
              <a:avLst/>
            </a:prstGeom>
          </p:spPr>
        </p:pic>
      </p:grpSp>
    </p:spTree>
    <p:extLst>
      <p:ext uri="{BB962C8B-B14F-4D97-AF65-F5344CB8AC3E}">
        <p14:creationId xmlns:p14="http://schemas.microsoft.com/office/powerpoint/2010/main" val="255592223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609</Words>
  <Application>Microsoft Office PowerPoint</Application>
  <PresentationFormat>Breitbild</PresentationFormat>
  <Paragraphs>199</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Exemplary study plan – 2-year MSc Psychology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anpassbarer Ablaufplan BSc 3-j. Studienberatung</dc:title>
  <dc:creator>Dani</dc:creator>
  <cp:lastModifiedBy>Dani</cp:lastModifiedBy>
  <cp:revision>130</cp:revision>
  <dcterms:created xsi:type="dcterms:W3CDTF">2023-01-24T10:47:26Z</dcterms:created>
  <dcterms:modified xsi:type="dcterms:W3CDTF">2023-04-26T14:47:16Z</dcterms:modified>
</cp:coreProperties>
</file>