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9929813" cy="67992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 initials="D" lastIdx="16" clrIdx="0">
    <p:extLst>
      <p:ext uri="{19B8F6BF-5375-455C-9EA6-DF929625EA0E}">
        <p15:presenceInfo xmlns:p15="http://schemas.microsoft.com/office/powerpoint/2012/main" userId="Dan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C91D"/>
    <a:srgbClr val="D3E02C"/>
    <a:srgbClr val="6DCEE5"/>
    <a:srgbClr val="B4D636"/>
    <a:srgbClr val="E6AF00"/>
    <a:srgbClr val="FFD13F"/>
    <a:srgbClr val="6ACDE4"/>
    <a:srgbClr val="F9E8D3"/>
    <a:srgbClr val="F5D5B1"/>
    <a:srgbClr val="FCF3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66727" autoAdjust="0"/>
  </p:normalViewPr>
  <p:slideViewPr>
    <p:cSldViewPr snapToGrid="0">
      <p:cViewPr varScale="1">
        <p:scale>
          <a:sx n="113" d="100"/>
          <a:sy n="113" d="100"/>
        </p:scale>
        <p:origin x="510"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4302919" cy="341144"/>
          </a:xfrm>
          <a:prstGeom prst="rect">
            <a:avLst/>
          </a:prstGeom>
        </p:spPr>
        <p:txBody>
          <a:bodyPr vert="horz" lIns="91431" tIns="45716" rIns="91431" bIns="45716" rtlCol="0"/>
          <a:lstStyle>
            <a:lvl1pPr algn="l">
              <a:defRPr sz="1200"/>
            </a:lvl1pPr>
          </a:lstStyle>
          <a:p>
            <a:endParaRPr lang="de-DE"/>
          </a:p>
        </p:txBody>
      </p:sp>
      <p:sp>
        <p:nvSpPr>
          <p:cNvPr id="3" name="Datumsplatzhalter 2"/>
          <p:cNvSpPr>
            <a:spLocks noGrp="1"/>
          </p:cNvSpPr>
          <p:nvPr>
            <p:ph type="dt" idx="1"/>
          </p:nvPr>
        </p:nvSpPr>
        <p:spPr>
          <a:xfrm>
            <a:off x="5624596" y="0"/>
            <a:ext cx="4302919" cy="341144"/>
          </a:xfrm>
          <a:prstGeom prst="rect">
            <a:avLst/>
          </a:prstGeom>
        </p:spPr>
        <p:txBody>
          <a:bodyPr vert="horz" lIns="91431" tIns="45716" rIns="91431" bIns="45716" rtlCol="0"/>
          <a:lstStyle>
            <a:lvl1pPr algn="r">
              <a:defRPr sz="1200"/>
            </a:lvl1pPr>
          </a:lstStyle>
          <a:p>
            <a:fld id="{5D2B9976-CB92-4E19-BD7B-F7F1B766AD73}" type="datetimeFigureOut">
              <a:rPr lang="de-DE" smtClean="0"/>
              <a:t>04.10.2024</a:t>
            </a:fld>
            <a:endParaRPr lang="de-DE"/>
          </a:p>
        </p:txBody>
      </p:sp>
      <p:sp>
        <p:nvSpPr>
          <p:cNvPr id="4" name="Folienbildplatzhalter 3"/>
          <p:cNvSpPr>
            <a:spLocks noGrp="1" noRot="1" noChangeAspect="1"/>
          </p:cNvSpPr>
          <p:nvPr>
            <p:ph type="sldImg" idx="2"/>
          </p:nvPr>
        </p:nvSpPr>
        <p:spPr>
          <a:xfrm>
            <a:off x="2924175" y="849313"/>
            <a:ext cx="4081463" cy="2295525"/>
          </a:xfrm>
          <a:prstGeom prst="rect">
            <a:avLst/>
          </a:prstGeom>
          <a:noFill/>
          <a:ln w="12700">
            <a:solidFill>
              <a:prstClr val="black"/>
            </a:solidFill>
          </a:ln>
        </p:spPr>
        <p:txBody>
          <a:bodyPr vert="horz" lIns="91431" tIns="45716" rIns="91431" bIns="45716" rtlCol="0" anchor="ctr"/>
          <a:lstStyle/>
          <a:p>
            <a:endParaRPr lang="de-DE"/>
          </a:p>
        </p:txBody>
      </p:sp>
      <p:sp>
        <p:nvSpPr>
          <p:cNvPr id="5" name="Notizenplatzhalter 4"/>
          <p:cNvSpPr>
            <a:spLocks noGrp="1"/>
          </p:cNvSpPr>
          <p:nvPr>
            <p:ph type="body" sz="quarter" idx="3"/>
          </p:nvPr>
        </p:nvSpPr>
        <p:spPr>
          <a:xfrm>
            <a:off x="992982" y="3272145"/>
            <a:ext cx="7943850" cy="2677210"/>
          </a:xfrm>
          <a:prstGeom prst="rect">
            <a:avLst/>
          </a:prstGeom>
        </p:spPr>
        <p:txBody>
          <a:bodyPr vert="horz" lIns="91431" tIns="45716" rIns="91431" bIns="45716"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6458121"/>
            <a:ext cx="4302919" cy="341143"/>
          </a:xfrm>
          <a:prstGeom prst="rect">
            <a:avLst/>
          </a:prstGeom>
        </p:spPr>
        <p:txBody>
          <a:bodyPr vert="horz" lIns="91431" tIns="45716" rIns="91431" bIns="45716" rtlCol="0" anchor="b"/>
          <a:lstStyle>
            <a:lvl1pPr algn="l">
              <a:defRPr sz="1200"/>
            </a:lvl1pPr>
          </a:lstStyle>
          <a:p>
            <a:endParaRPr lang="de-DE"/>
          </a:p>
        </p:txBody>
      </p:sp>
      <p:sp>
        <p:nvSpPr>
          <p:cNvPr id="7" name="Foliennummernplatzhalter 6"/>
          <p:cNvSpPr>
            <a:spLocks noGrp="1"/>
          </p:cNvSpPr>
          <p:nvPr>
            <p:ph type="sldNum" sz="quarter" idx="5"/>
          </p:nvPr>
        </p:nvSpPr>
        <p:spPr>
          <a:xfrm>
            <a:off x="5624596" y="6458121"/>
            <a:ext cx="4302919" cy="341143"/>
          </a:xfrm>
          <a:prstGeom prst="rect">
            <a:avLst/>
          </a:prstGeom>
        </p:spPr>
        <p:txBody>
          <a:bodyPr vert="horz" lIns="91431" tIns="45716" rIns="91431" bIns="45716" rtlCol="0" anchor="b"/>
          <a:lstStyle>
            <a:lvl1pPr algn="r">
              <a:defRPr sz="1200"/>
            </a:lvl1pPr>
          </a:lstStyle>
          <a:p>
            <a:fld id="{EED8E7F5-0551-4496-A732-23C451CC875A}" type="slidenum">
              <a:rPr lang="de-DE" smtClean="0"/>
              <a:t>‹Nr.›</a:t>
            </a:fld>
            <a:endParaRPr lang="de-DE"/>
          </a:p>
        </p:txBody>
      </p:sp>
    </p:spTree>
    <p:extLst>
      <p:ext uri="{BB962C8B-B14F-4D97-AF65-F5344CB8AC3E}">
        <p14:creationId xmlns:p14="http://schemas.microsoft.com/office/powerpoint/2010/main" val="3953643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14310">
              <a:defRPr/>
            </a:pPr>
            <a:r>
              <a:rPr lang="de-DE" dirty="0"/>
              <a:t>Die Veranstaltungen müssen nicht in der hier dargestellten Reihenfolge besucht werden. Sie können für Ihren individuellen Studienablaufplan die Veranstaltungen am äußeren Rand markieren und in andere Semester verschieben. Achten Sie dabei darauf, dass manche Veranstaltungen nur im WiSe (Schneeflockensymbol) oder nur im SoSe (Sonnensymbol) angeboten werden. Leistungen mit beiden Symbolen können sowohl im WiSe als auch im SoSe absolviert werden.</a:t>
            </a:r>
          </a:p>
          <a:p>
            <a:pPr defTabSz="914310">
              <a:defRPr/>
            </a:pPr>
            <a:endParaRPr lang="de-DE" dirty="0"/>
          </a:p>
          <a:p>
            <a:pPr defTabSz="914310">
              <a:defRPr/>
            </a:pPr>
            <a:r>
              <a:rPr lang="de-DE" b="1" u="sng" dirty="0"/>
              <a:t>Wichtige Fristen</a:t>
            </a:r>
            <a:r>
              <a:rPr lang="de-DE" b="1" u="none" dirty="0"/>
              <a:t>:</a:t>
            </a:r>
            <a:endParaRPr lang="de-DE" u="none" dirty="0"/>
          </a:p>
          <a:p>
            <a:pPr marL="171450" indent="-171450">
              <a:buFont typeface="Arial" panose="020B0604020202020204" pitchFamily="34" charset="0"/>
              <a:buChar char="•"/>
            </a:pPr>
            <a:r>
              <a:rPr lang="de-DE" dirty="0"/>
              <a:t>Die </a:t>
            </a:r>
            <a:r>
              <a:rPr lang="de-DE" b="1" dirty="0"/>
              <a:t>Orientierungsprüfung</a:t>
            </a:r>
            <a:r>
              <a:rPr lang="de-DE" dirty="0"/>
              <a:t> (rot, </a:t>
            </a:r>
            <a:r>
              <a:rPr lang="de-DE" sz="1200" kern="1200" dirty="0">
                <a:solidFill>
                  <a:schemeClr val="tx1"/>
                </a:solidFill>
                <a:effectLst/>
                <a:latin typeface="+mn-lt"/>
                <a:ea typeface="+mn-ea"/>
                <a:cs typeface="+mn-cs"/>
              </a:rPr>
              <a:t>Methoden &amp; Geschichte + Experimentalpsychologisches Praktikum 1) </a:t>
            </a:r>
            <a:r>
              <a:rPr lang="de-DE" sz="1200" b="1" kern="1200" dirty="0">
                <a:solidFill>
                  <a:schemeClr val="tx1"/>
                </a:solidFill>
                <a:effectLst/>
                <a:latin typeface="+mn-lt"/>
                <a:ea typeface="+mn-ea"/>
                <a:cs typeface="+mn-cs"/>
              </a:rPr>
              <a:t>muss zum Ende des 4. FS bestanden sein</a:t>
            </a:r>
            <a:endParaRPr lang="de-DE" b="1" dirty="0"/>
          </a:p>
          <a:p>
            <a:pPr marL="171450" indent="-171450">
              <a:buFont typeface="Arial" panose="020B0604020202020204" pitchFamily="34" charset="0"/>
              <a:buChar char="•"/>
            </a:pPr>
            <a:r>
              <a:rPr lang="de-DE" dirty="0"/>
              <a:t>Die </a:t>
            </a:r>
            <a:r>
              <a:rPr lang="de-DE" b="1" dirty="0"/>
              <a:t>Basismodule</a:t>
            </a:r>
            <a:r>
              <a:rPr lang="de-DE" dirty="0"/>
              <a:t> (grün, M1 – M10) sollten bis Ende des 3. FS und </a:t>
            </a:r>
            <a:r>
              <a:rPr lang="de-DE" b="1" dirty="0"/>
              <a:t>müssen</a:t>
            </a:r>
            <a:r>
              <a:rPr lang="de-DE" dirty="0"/>
              <a:t> </a:t>
            </a:r>
            <a:r>
              <a:rPr lang="de-DE" b="1" dirty="0"/>
              <a:t>spätestens bis Ende des 5. FS</a:t>
            </a:r>
            <a:r>
              <a:rPr lang="de-DE" dirty="0"/>
              <a:t> erbracht sein</a:t>
            </a:r>
          </a:p>
          <a:p>
            <a:pPr marL="171450" indent="-171450">
              <a:buFont typeface="Arial" panose="020B0604020202020204" pitchFamily="34" charset="0"/>
              <a:buChar char="•"/>
            </a:pPr>
            <a:r>
              <a:rPr lang="de-DE" dirty="0"/>
              <a:t>Die </a:t>
            </a:r>
            <a:r>
              <a:rPr lang="de-DE" b="1" dirty="0"/>
              <a:t>VPS</a:t>
            </a:r>
            <a:r>
              <a:rPr lang="de-DE" dirty="0"/>
              <a:t> sollten ab dem 1. FS gesammelt werden und müssen </a:t>
            </a:r>
            <a:r>
              <a:rPr lang="de-DE" b="1" dirty="0"/>
              <a:t>vor der Anmeldung der Bachelorarbeit </a:t>
            </a:r>
            <a:r>
              <a:rPr lang="de-DE" dirty="0"/>
              <a:t>vorliegen </a:t>
            </a:r>
            <a:r>
              <a:rPr lang="de-DE" sz="1200" kern="1200" dirty="0">
                <a:solidFill>
                  <a:schemeClr val="tx1"/>
                </a:solidFill>
                <a:effectLst/>
                <a:latin typeface="+mn-lt"/>
                <a:ea typeface="+mn-ea"/>
                <a:cs typeface="+mn-cs"/>
              </a:rPr>
              <a:t>und in ZEuS verbucht sein</a:t>
            </a:r>
            <a:endParaRPr lang="de-DE" dirty="0"/>
          </a:p>
          <a:p>
            <a:pPr marL="171450" indent="-171450">
              <a:buFont typeface="Arial" panose="020B0604020202020204" pitchFamily="34" charset="0"/>
              <a:buChar char="•"/>
            </a:pPr>
            <a:r>
              <a:rPr lang="de-DE" b="0" dirty="0"/>
              <a:t>Das </a:t>
            </a:r>
            <a:r>
              <a:rPr lang="de-DE" b="1" dirty="0"/>
              <a:t>Praktikum </a:t>
            </a:r>
            <a:r>
              <a:rPr lang="de-DE" b="0" dirty="0"/>
              <a:t>(M17 oder M18) </a:t>
            </a:r>
            <a:r>
              <a:rPr lang="de-DE" dirty="0"/>
              <a:t>muss 3 Monate vor Beginn durch Praktikumsbeauftragte genehmigt werden und vor Anmeldung der Bachelorarbeit absolviert sein</a:t>
            </a:r>
          </a:p>
          <a:p>
            <a:pPr marL="171450" indent="-171450">
              <a:buFont typeface="Arial" panose="020B0604020202020204" pitchFamily="34" charset="0"/>
              <a:buChar char="•"/>
            </a:pPr>
            <a:r>
              <a:rPr lang="de-DE" dirty="0"/>
              <a:t>Die Prüfungsleistungen des </a:t>
            </a:r>
            <a:r>
              <a:rPr lang="de-DE" b="1" dirty="0"/>
              <a:t>Ergänzungsmoduls </a:t>
            </a:r>
            <a:r>
              <a:rPr lang="de-DE" sz="1200" b="0" kern="1200" dirty="0">
                <a:solidFill>
                  <a:schemeClr val="tx1"/>
                </a:solidFill>
                <a:effectLst/>
                <a:latin typeface="+mn-lt"/>
                <a:ea typeface="+mn-ea"/>
                <a:cs typeface="+mn-cs"/>
              </a:rPr>
              <a:t>(M20 oder M21) </a:t>
            </a:r>
            <a:r>
              <a:rPr lang="de-DE" dirty="0"/>
              <a:t>sollten bis Ende des 5. FS erbracht sein</a:t>
            </a:r>
          </a:p>
          <a:p>
            <a:pPr marL="628650" lvl="1" indent="-171450">
              <a:buFont typeface="Arial" panose="020B0604020202020204" pitchFamily="34" charset="0"/>
              <a:buChar char="•"/>
            </a:pPr>
            <a:endParaRPr lang="de-DE" dirty="0"/>
          </a:p>
          <a:p>
            <a:pPr marL="0" lvl="0" indent="0">
              <a:buFont typeface="Arial" panose="020B0604020202020204" pitchFamily="34" charset="0"/>
              <a:buNone/>
            </a:pPr>
            <a:r>
              <a:rPr lang="de-DE" b="1" u="sng" dirty="0"/>
              <a:t>Praktikum &amp; Ergänzungswahlbereich</a:t>
            </a:r>
            <a:r>
              <a:rPr lang="de-DE" b="1" u="none" dirty="0"/>
              <a:t>:</a:t>
            </a:r>
          </a:p>
          <a:p>
            <a:pPr marL="628650" lvl="1" indent="-171450">
              <a:buFont typeface="Arial" panose="020B0604020202020204" pitchFamily="34" charset="0"/>
              <a:buChar char="•"/>
            </a:pPr>
            <a:r>
              <a:rPr lang="de-DE" b="1" dirty="0"/>
              <a:t>Praktikum</a:t>
            </a:r>
            <a:r>
              <a:rPr lang="de-DE" dirty="0"/>
              <a:t>: Sie</a:t>
            </a:r>
            <a:r>
              <a:rPr lang="de-DE" baseline="0" dirty="0"/>
              <a:t> müssen von den Modulen M17 &amp; M18 jeweils nur 1 absolvieren (können jedoch auch beide. </a:t>
            </a:r>
            <a:r>
              <a:rPr lang="de-DE" sz="1200" kern="1200" dirty="0">
                <a:solidFill>
                  <a:schemeClr val="tx1"/>
                </a:solidFill>
                <a:effectLst/>
                <a:latin typeface="+mn-lt"/>
                <a:ea typeface="+mn-ea"/>
                <a:cs typeface="+mn-cs"/>
              </a:rPr>
              <a:t>Das zuerst abgeschl. Modul fließt dann in die Gesamtnote ein!)</a:t>
            </a:r>
            <a:endParaRPr lang="de-DE" baseline="0" dirty="0"/>
          </a:p>
          <a:p>
            <a:pPr marL="628650" lvl="1" indent="-171450">
              <a:buFont typeface="Arial" panose="020B0604020202020204" pitchFamily="34" charset="0"/>
              <a:buChar char="•"/>
            </a:pPr>
            <a:r>
              <a:rPr lang="de-DE" baseline="0" dirty="0"/>
              <a:t>Sie müssen von den Ergänzungsmodulen M20 &amp; M21 jeweils nur 1 absolvieren (können jedoch auch beide)</a:t>
            </a:r>
          </a:p>
          <a:p>
            <a:pPr marL="628650" lvl="1" indent="-171450">
              <a:buFont typeface="Arial" panose="020B0604020202020204" pitchFamily="34" charset="0"/>
              <a:buChar char="•"/>
            </a:pPr>
            <a:r>
              <a:rPr lang="de-DE" sz="1200" b="1" kern="1200" dirty="0">
                <a:solidFill>
                  <a:schemeClr val="tx1"/>
                </a:solidFill>
                <a:effectLst/>
                <a:latin typeface="+mn-lt"/>
                <a:ea typeface="+mn-ea"/>
                <a:cs typeface="+mn-cs"/>
              </a:rPr>
              <a:t>Voraussetzung für die Qualifizierung Psychotherapie gem. PsychThApprO sind Modul 18 (OP &amp; BQT1) + Modul 21 (4 Seminare [insges. 10 ECTS]) </a:t>
            </a:r>
          </a:p>
          <a:p>
            <a:pPr marL="628650" lvl="1" indent="-171450">
              <a:buFont typeface="Arial" panose="020B0604020202020204" pitchFamily="34" charset="0"/>
              <a:buChar char="•"/>
            </a:pPr>
            <a:r>
              <a:rPr lang="de-DE" sz="1200" b="1" kern="1200" dirty="0">
                <a:solidFill>
                  <a:schemeClr val="tx1"/>
                </a:solidFill>
                <a:effectLst/>
                <a:latin typeface="+mn-lt"/>
                <a:ea typeface="+mn-ea"/>
                <a:cs typeface="+mn-cs"/>
              </a:rPr>
              <a:t>Modul 21</a:t>
            </a:r>
            <a:r>
              <a:rPr lang="de-DE" sz="1200" kern="1200" dirty="0">
                <a:solidFill>
                  <a:schemeClr val="tx1"/>
                </a:solidFill>
                <a:effectLst/>
                <a:latin typeface="+mn-lt"/>
                <a:ea typeface="+mn-ea"/>
                <a:cs typeface="+mn-cs"/>
              </a:rPr>
              <a:t>: Die Anzahl der Plätze ist begrenzt, für die Vergabe findet ein Auswahlverfahren anhand der nach ECTS gewerteten Durchschnittsnote statt. Voraussetzung für die Teilnahme am Auswahlverfahren ist das Bestehen der gem. Studienablaufplan in den ersten beiden Fachsemestern vorgesehenen Vorlesungsklausuren sowie der Klausuren „Störungslehre“ und „Grundlagen der psychologischen Diagnostik und Testtheorie". In M21 sind </a:t>
            </a:r>
            <a:r>
              <a:rPr lang="de-DE" sz="1200" b="1" kern="1200" dirty="0">
                <a:solidFill>
                  <a:schemeClr val="tx1"/>
                </a:solidFill>
                <a:effectLst/>
                <a:latin typeface="+mn-lt"/>
                <a:ea typeface="+mn-ea"/>
                <a:cs typeface="+mn-cs"/>
              </a:rPr>
              <a:t>max. 2 Wiederholungsprüfungen</a:t>
            </a:r>
            <a:r>
              <a:rPr lang="de-DE" sz="1200" kern="1200" dirty="0">
                <a:solidFill>
                  <a:schemeClr val="tx1"/>
                </a:solidFill>
                <a:effectLst/>
                <a:latin typeface="+mn-lt"/>
                <a:ea typeface="+mn-ea"/>
                <a:cs typeface="+mn-cs"/>
              </a:rPr>
              <a:t> erlaubt. M21 kann auch im 7. FS absolviert werden, es entstehen Ihnen dadurch keine Nachteile.</a:t>
            </a:r>
          </a:p>
          <a:p>
            <a:pPr marL="171450" indent="-171450">
              <a:buFont typeface="Arial" panose="020B0604020202020204" pitchFamily="34" charset="0"/>
              <a:buChar char="•"/>
            </a:pPr>
            <a:endParaRPr lang="de-DE" dirty="0"/>
          </a:p>
          <a:p>
            <a:r>
              <a:rPr lang="de-DE" b="1" u="sng" dirty="0"/>
              <a:t>Voraussetzungen Anmeldung Bachelorarbeit</a:t>
            </a:r>
            <a:r>
              <a:rPr lang="de-DE" b="1" u="none" dirty="0"/>
              <a:t>:</a:t>
            </a:r>
          </a:p>
          <a:p>
            <a:r>
              <a:rPr lang="de-DE" dirty="0"/>
              <a:t>- </a:t>
            </a:r>
            <a:r>
              <a:rPr lang="de-DE" b="1" dirty="0"/>
              <a:t>Orientierungsprüfung</a:t>
            </a:r>
            <a:r>
              <a:rPr lang="de-DE" dirty="0"/>
              <a:t>, alle </a:t>
            </a:r>
            <a:r>
              <a:rPr lang="de-DE" b="1" dirty="0"/>
              <a:t>Basismodule</a:t>
            </a:r>
            <a:r>
              <a:rPr lang="de-DE" dirty="0"/>
              <a:t> sowie </a:t>
            </a:r>
            <a:r>
              <a:rPr lang="de-DE" b="1" dirty="0"/>
              <a:t>M11 „Störungslehre“ </a:t>
            </a:r>
            <a:r>
              <a:rPr lang="de-DE" b="0" dirty="0"/>
              <a:t>und</a:t>
            </a:r>
            <a:r>
              <a:rPr lang="de-DE" b="1" dirty="0"/>
              <a:t> M13 „Psychologie der Gesundheit: Grundlagen“ </a:t>
            </a:r>
            <a:r>
              <a:rPr lang="de-DE" b="0" dirty="0"/>
              <a:t>bestanden</a:t>
            </a:r>
          </a:p>
          <a:p>
            <a:r>
              <a:rPr lang="de-DE" dirty="0"/>
              <a:t>- 20 </a:t>
            </a:r>
            <a:r>
              <a:rPr lang="de-DE" b="1" dirty="0"/>
              <a:t>VPS</a:t>
            </a:r>
            <a:r>
              <a:rPr lang="de-DE" dirty="0"/>
              <a:t> absolviert und eingereicht/in ZEuS verbucht</a:t>
            </a:r>
          </a:p>
          <a:p>
            <a:pPr marL="0" indent="0">
              <a:buFontTx/>
              <a:buNone/>
            </a:pPr>
            <a:r>
              <a:rPr lang="de-DE" dirty="0"/>
              <a:t>- </a:t>
            </a:r>
            <a:r>
              <a:rPr lang="de-DE" b="1" dirty="0"/>
              <a:t>Praktikum</a:t>
            </a:r>
            <a:r>
              <a:rPr lang="de-DE" dirty="0"/>
              <a:t> </a:t>
            </a:r>
            <a:r>
              <a:rPr lang="de-DE" sz="1200" kern="1200" dirty="0">
                <a:solidFill>
                  <a:schemeClr val="tx1"/>
                </a:solidFill>
                <a:effectLst/>
                <a:latin typeface="+mn-lt"/>
                <a:ea typeface="+mn-ea"/>
                <a:cs typeface="+mn-cs"/>
              </a:rPr>
              <a:t>(also entw. M17 oder M18) </a:t>
            </a:r>
            <a:r>
              <a:rPr lang="de-DE" dirty="0"/>
              <a:t>absolviert</a:t>
            </a:r>
          </a:p>
          <a:p>
            <a:pPr marL="171450" indent="-171450">
              <a:buFontTx/>
              <a:buChar char="-"/>
            </a:pP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b="1" dirty="0"/>
              <a:t>WICHTIG: </a:t>
            </a:r>
            <a:r>
              <a:rPr lang="de-DE" dirty="0"/>
              <a:t>Maßgeblich für Regelungen, Abläufe und Anforderungen des Bachelorstudiengangs Psychologie ist die </a:t>
            </a:r>
            <a:r>
              <a:rPr lang="de-DE" b="1" dirty="0"/>
              <a:t>Prüfungsordnung.</a:t>
            </a:r>
            <a:r>
              <a:rPr lang="de-DE" dirty="0"/>
              <a:t> Die inhaltliche Beschreibung der Moduleinheiten bzw. Lehrveranstaltungen finden Sie im </a:t>
            </a:r>
            <a:r>
              <a:rPr lang="de-DE" b="1" dirty="0"/>
              <a:t>Modulhandbuch.</a:t>
            </a:r>
            <a:r>
              <a:rPr lang="de-DE" dirty="0"/>
              <a:t>  </a:t>
            </a:r>
          </a:p>
        </p:txBody>
      </p:sp>
      <p:sp>
        <p:nvSpPr>
          <p:cNvPr id="4" name="Foliennummernplatzhalter 3"/>
          <p:cNvSpPr>
            <a:spLocks noGrp="1"/>
          </p:cNvSpPr>
          <p:nvPr>
            <p:ph type="sldNum" sz="quarter" idx="5"/>
          </p:nvPr>
        </p:nvSpPr>
        <p:spPr/>
        <p:txBody>
          <a:bodyPr/>
          <a:lstStyle/>
          <a:p>
            <a:fld id="{EED8E7F5-0551-4496-A732-23C451CC875A}" type="slidenum">
              <a:rPr lang="de-DE" smtClean="0"/>
              <a:t>1</a:t>
            </a:fld>
            <a:endParaRPr lang="de-DE"/>
          </a:p>
        </p:txBody>
      </p:sp>
    </p:spTree>
    <p:extLst>
      <p:ext uri="{BB962C8B-B14F-4D97-AF65-F5344CB8AC3E}">
        <p14:creationId xmlns:p14="http://schemas.microsoft.com/office/powerpoint/2010/main" val="38609673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6A8CFD-1A12-46EF-8BB0-2071A96E9F7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5300CA9E-0795-41CA-B66E-E33B53C396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0B5B3E3-478D-4D0E-911F-2248B682E013}"/>
              </a:ext>
            </a:extLst>
          </p:cNvPr>
          <p:cNvSpPr>
            <a:spLocks noGrp="1"/>
          </p:cNvSpPr>
          <p:nvPr>
            <p:ph type="dt" sz="half" idx="10"/>
          </p:nvPr>
        </p:nvSpPr>
        <p:spPr/>
        <p:txBody>
          <a:bodyPr/>
          <a:lstStyle/>
          <a:p>
            <a:fld id="{8B6F2B5F-4809-4BC6-888E-A8408ED31015}" type="datetimeFigureOut">
              <a:rPr lang="de-DE" smtClean="0"/>
              <a:t>04.10.2024</a:t>
            </a:fld>
            <a:endParaRPr lang="de-DE"/>
          </a:p>
        </p:txBody>
      </p:sp>
      <p:sp>
        <p:nvSpPr>
          <p:cNvPr id="5" name="Fußzeilenplatzhalter 4">
            <a:extLst>
              <a:ext uri="{FF2B5EF4-FFF2-40B4-BE49-F238E27FC236}">
                <a16:creationId xmlns:a16="http://schemas.microsoft.com/office/drawing/2014/main" id="{F9674CA7-3949-4DF0-AA14-E3B6DEE694D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7660511-BCEF-4664-8262-45AB7E515A79}"/>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603991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E66E88-44ED-40D3-9643-5B29438C791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0927AFF8-7A59-43A6-8471-58B77D3646B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75FBE16-C1AC-47A8-A11B-A9B0B302CC92}"/>
              </a:ext>
            </a:extLst>
          </p:cNvPr>
          <p:cNvSpPr>
            <a:spLocks noGrp="1"/>
          </p:cNvSpPr>
          <p:nvPr>
            <p:ph type="dt" sz="half" idx="10"/>
          </p:nvPr>
        </p:nvSpPr>
        <p:spPr/>
        <p:txBody>
          <a:bodyPr/>
          <a:lstStyle/>
          <a:p>
            <a:fld id="{8B6F2B5F-4809-4BC6-888E-A8408ED31015}" type="datetimeFigureOut">
              <a:rPr lang="de-DE" smtClean="0"/>
              <a:t>04.10.2024</a:t>
            </a:fld>
            <a:endParaRPr lang="de-DE"/>
          </a:p>
        </p:txBody>
      </p:sp>
      <p:sp>
        <p:nvSpPr>
          <p:cNvPr id="5" name="Fußzeilenplatzhalter 4">
            <a:extLst>
              <a:ext uri="{FF2B5EF4-FFF2-40B4-BE49-F238E27FC236}">
                <a16:creationId xmlns:a16="http://schemas.microsoft.com/office/drawing/2014/main" id="{E5010984-DBA7-4F0F-A78F-EF04B068DC4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32B7EDE-541C-47E1-A94E-4817E05A8296}"/>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4238097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992B96B-8071-4A4D-B973-775A46E043A2}"/>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2012EC49-14AF-4D27-8DCF-9901B4AEA3B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E840E0D-BC15-4946-B1F7-6E5EAAC3D9B8}"/>
              </a:ext>
            </a:extLst>
          </p:cNvPr>
          <p:cNvSpPr>
            <a:spLocks noGrp="1"/>
          </p:cNvSpPr>
          <p:nvPr>
            <p:ph type="dt" sz="half" idx="10"/>
          </p:nvPr>
        </p:nvSpPr>
        <p:spPr/>
        <p:txBody>
          <a:bodyPr/>
          <a:lstStyle/>
          <a:p>
            <a:fld id="{8B6F2B5F-4809-4BC6-888E-A8408ED31015}" type="datetimeFigureOut">
              <a:rPr lang="de-DE" smtClean="0"/>
              <a:t>04.10.2024</a:t>
            </a:fld>
            <a:endParaRPr lang="de-DE"/>
          </a:p>
        </p:txBody>
      </p:sp>
      <p:sp>
        <p:nvSpPr>
          <p:cNvPr id="5" name="Fußzeilenplatzhalter 4">
            <a:extLst>
              <a:ext uri="{FF2B5EF4-FFF2-40B4-BE49-F238E27FC236}">
                <a16:creationId xmlns:a16="http://schemas.microsoft.com/office/drawing/2014/main" id="{C21F6E41-35CA-4FC4-8C66-D76901DFCD5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8952FDF-ED72-45ED-9513-F1845F370FB1}"/>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539532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8FD421-6250-4FA6-9637-7B07DCD0F84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A5668EDC-42D8-4EDA-8D0E-2063FCED6FF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796EBBB-A25D-44CB-91EB-B41C4438AB33}"/>
              </a:ext>
            </a:extLst>
          </p:cNvPr>
          <p:cNvSpPr>
            <a:spLocks noGrp="1"/>
          </p:cNvSpPr>
          <p:nvPr>
            <p:ph type="dt" sz="half" idx="10"/>
          </p:nvPr>
        </p:nvSpPr>
        <p:spPr/>
        <p:txBody>
          <a:bodyPr/>
          <a:lstStyle/>
          <a:p>
            <a:fld id="{8B6F2B5F-4809-4BC6-888E-A8408ED31015}" type="datetimeFigureOut">
              <a:rPr lang="de-DE" smtClean="0"/>
              <a:t>04.10.2024</a:t>
            </a:fld>
            <a:endParaRPr lang="de-DE"/>
          </a:p>
        </p:txBody>
      </p:sp>
      <p:sp>
        <p:nvSpPr>
          <p:cNvPr id="5" name="Fußzeilenplatzhalter 4">
            <a:extLst>
              <a:ext uri="{FF2B5EF4-FFF2-40B4-BE49-F238E27FC236}">
                <a16:creationId xmlns:a16="http://schemas.microsoft.com/office/drawing/2014/main" id="{C6FB09D2-CC56-456E-B812-4AA0D154874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ECBE58-906D-4FBA-97F3-67F12D7DBC86}"/>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715720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072B68-7D9B-4267-9CB2-64FC2D1C0A4F}"/>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7052019D-ECE4-4225-992A-3FA5E921FAF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D577C909-2400-4876-9733-5FAB9838C5A5}"/>
              </a:ext>
            </a:extLst>
          </p:cNvPr>
          <p:cNvSpPr>
            <a:spLocks noGrp="1"/>
          </p:cNvSpPr>
          <p:nvPr>
            <p:ph type="dt" sz="half" idx="10"/>
          </p:nvPr>
        </p:nvSpPr>
        <p:spPr/>
        <p:txBody>
          <a:bodyPr/>
          <a:lstStyle/>
          <a:p>
            <a:fld id="{8B6F2B5F-4809-4BC6-888E-A8408ED31015}" type="datetimeFigureOut">
              <a:rPr lang="de-DE" smtClean="0"/>
              <a:t>04.10.2024</a:t>
            </a:fld>
            <a:endParaRPr lang="de-DE"/>
          </a:p>
        </p:txBody>
      </p:sp>
      <p:sp>
        <p:nvSpPr>
          <p:cNvPr id="5" name="Fußzeilenplatzhalter 4">
            <a:extLst>
              <a:ext uri="{FF2B5EF4-FFF2-40B4-BE49-F238E27FC236}">
                <a16:creationId xmlns:a16="http://schemas.microsoft.com/office/drawing/2014/main" id="{5E6CD452-8ED7-4ED0-A115-D86A3B47B09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984F28C-0F0D-49BC-89F0-A6DF5C646121}"/>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314550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C8F8C3-E539-43C5-BBC1-F580820B2F1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3982FAC-4E0F-4746-83FB-1BC33430233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777987B-97C2-4B62-98A0-09DE6DF0F96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6B8513D5-CCE4-4ECC-BD48-936F58C17884}"/>
              </a:ext>
            </a:extLst>
          </p:cNvPr>
          <p:cNvSpPr>
            <a:spLocks noGrp="1"/>
          </p:cNvSpPr>
          <p:nvPr>
            <p:ph type="dt" sz="half" idx="10"/>
          </p:nvPr>
        </p:nvSpPr>
        <p:spPr/>
        <p:txBody>
          <a:bodyPr/>
          <a:lstStyle/>
          <a:p>
            <a:fld id="{8B6F2B5F-4809-4BC6-888E-A8408ED31015}" type="datetimeFigureOut">
              <a:rPr lang="de-DE" smtClean="0"/>
              <a:t>04.10.2024</a:t>
            </a:fld>
            <a:endParaRPr lang="de-DE"/>
          </a:p>
        </p:txBody>
      </p:sp>
      <p:sp>
        <p:nvSpPr>
          <p:cNvPr id="6" name="Fußzeilenplatzhalter 5">
            <a:extLst>
              <a:ext uri="{FF2B5EF4-FFF2-40B4-BE49-F238E27FC236}">
                <a16:creationId xmlns:a16="http://schemas.microsoft.com/office/drawing/2014/main" id="{565C24FE-0DB7-469A-BEE6-A70F7A8D015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932DD85-26BF-436B-98DA-905C17C74648}"/>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3378535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7B91F4-74F1-4319-90B1-5BE6BED1B05B}"/>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A1021E68-2119-4508-98E4-63A1C91626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46CA9EF-903A-484F-8FD8-907E6AF91CB1}"/>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D16A4433-CD80-48C2-9968-E0EAFEBB51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3F4FBF10-0B7E-4991-8436-40BD8B200BEF}"/>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C45B8B13-2E40-4C80-9247-F55EC1E0EADF}"/>
              </a:ext>
            </a:extLst>
          </p:cNvPr>
          <p:cNvSpPr>
            <a:spLocks noGrp="1"/>
          </p:cNvSpPr>
          <p:nvPr>
            <p:ph type="dt" sz="half" idx="10"/>
          </p:nvPr>
        </p:nvSpPr>
        <p:spPr/>
        <p:txBody>
          <a:bodyPr/>
          <a:lstStyle/>
          <a:p>
            <a:fld id="{8B6F2B5F-4809-4BC6-888E-A8408ED31015}" type="datetimeFigureOut">
              <a:rPr lang="de-DE" smtClean="0"/>
              <a:t>04.10.2024</a:t>
            </a:fld>
            <a:endParaRPr lang="de-DE"/>
          </a:p>
        </p:txBody>
      </p:sp>
      <p:sp>
        <p:nvSpPr>
          <p:cNvPr id="8" name="Fußzeilenplatzhalter 7">
            <a:extLst>
              <a:ext uri="{FF2B5EF4-FFF2-40B4-BE49-F238E27FC236}">
                <a16:creationId xmlns:a16="http://schemas.microsoft.com/office/drawing/2014/main" id="{73E15C28-8262-484B-BDA8-711A844A2B4F}"/>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A1045B9-A575-4526-85F7-B9E182735494}"/>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820728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5BD55A-B660-4812-9930-ACB589CBB48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A783A60-C651-4686-9792-4EEE3BB34478}"/>
              </a:ext>
            </a:extLst>
          </p:cNvPr>
          <p:cNvSpPr>
            <a:spLocks noGrp="1"/>
          </p:cNvSpPr>
          <p:nvPr>
            <p:ph type="dt" sz="half" idx="10"/>
          </p:nvPr>
        </p:nvSpPr>
        <p:spPr/>
        <p:txBody>
          <a:bodyPr/>
          <a:lstStyle/>
          <a:p>
            <a:fld id="{8B6F2B5F-4809-4BC6-888E-A8408ED31015}" type="datetimeFigureOut">
              <a:rPr lang="de-DE" smtClean="0"/>
              <a:t>04.10.2024</a:t>
            </a:fld>
            <a:endParaRPr lang="de-DE"/>
          </a:p>
        </p:txBody>
      </p:sp>
      <p:sp>
        <p:nvSpPr>
          <p:cNvPr id="4" name="Fußzeilenplatzhalter 3">
            <a:extLst>
              <a:ext uri="{FF2B5EF4-FFF2-40B4-BE49-F238E27FC236}">
                <a16:creationId xmlns:a16="http://schemas.microsoft.com/office/drawing/2014/main" id="{88247CAE-23D3-4CF7-805D-96B08BB26406}"/>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C8E903D6-F5F6-4DE0-BE83-BDA868754E7F}"/>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2437323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9DA36D95-4F29-4CEE-A30B-0AA9C87D34A9}"/>
              </a:ext>
            </a:extLst>
          </p:cNvPr>
          <p:cNvSpPr>
            <a:spLocks noGrp="1"/>
          </p:cNvSpPr>
          <p:nvPr>
            <p:ph type="dt" sz="half" idx="10"/>
          </p:nvPr>
        </p:nvSpPr>
        <p:spPr/>
        <p:txBody>
          <a:bodyPr/>
          <a:lstStyle/>
          <a:p>
            <a:fld id="{8B6F2B5F-4809-4BC6-888E-A8408ED31015}" type="datetimeFigureOut">
              <a:rPr lang="de-DE" smtClean="0"/>
              <a:t>04.10.2024</a:t>
            </a:fld>
            <a:endParaRPr lang="de-DE"/>
          </a:p>
        </p:txBody>
      </p:sp>
      <p:sp>
        <p:nvSpPr>
          <p:cNvPr id="3" name="Fußzeilenplatzhalter 2">
            <a:extLst>
              <a:ext uri="{FF2B5EF4-FFF2-40B4-BE49-F238E27FC236}">
                <a16:creationId xmlns:a16="http://schemas.microsoft.com/office/drawing/2014/main" id="{9F94FBF2-4603-4196-AC57-CF885457BAE8}"/>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E58CCBD7-BB39-4A03-B972-299219B23908}"/>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974428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C05A88-CC9D-4614-BBCC-82A11516525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7DE4856-0614-465A-AF53-4EF9EE534C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343D1391-0B18-46D6-934C-57A5648391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0AE0C908-BB2B-4642-A539-2030B5A71004}"/>
              </a:ext>
            </a:extLst>
          </p:cNvPr>
          <p:cNvSpPr>
            <a:spLocks noGrp="1"/>
          </p:cNvSpPr>
          <p:nvPr>
            <p:ph type="dt" sz="half" idx="10"/>
          </p:nvPr>
        </p:nvSpPr>
        <p:spPr/>
        <p:txBody>
          <a:bodyPr/>
          <a:lstStyle/>
          <a:p>
            <a:fld id="{8B6F2B5F-4809-4BC6-888E-A8408ED31015}" type="datetimeFigureOut">
              <a:rPr lang="de-DE" smtClean="0"/>
              <a:t>04.10.2024</a:t>
            </a:fld>
            <a:endParaRPr lang="de-DE"/>
          </a:p>
        </p:txBody>
      </p:sp>
      <p:sp>
        <p:nvSpPr>
          <p:cNvPr id="6" name="Fußzeilenplatzhalter 5">
            <a:extLst>
              <a:ext uri="{FF2B5EF4-FFF2-40B4-BE49-F238E27FC236}">
                <a16:creationId xmlns:a16="http://schemas.microsoft.com/office/drawing/2014/main" id="{B433F327-32AB-4CA8-A623-505A0B86497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DB26A5C-B81A-4598-B73F-BA633FC335F6}"/>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676802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FB93A1-5323-4AB3-9123-673893ABE3D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2A0F82C7-22CB-498B-9916-9E149A9A68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304AB018-815A-450C-9C99-65C06DD9D5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8760518-221B-49DF-88CA-B6B257E05CA1}"/>
              </a:ext>
            </a:extLst>
          </p:cNvPr>
          <p:cNvSpPr>
            <a:spLocks noGrp="1"/>
          </p:cNvSpPr>
          <p:nvPr>
            <p:ph type="dt" sz="half" idx="10"/>
          </p:nvPr>
        </p:nvSpPr>
        <p:spPr/>
        <p:txBody>
          <a:bodyPr/>
          <a:lstStyle/>
          <a:p>
            <a:fld id="{8B6F2B5F-4809-4BC6-888E-A8408ED31015}" type="datetimeFigureOut">
              <a:rPr lang="de-DE" smtClean="0"/>
              <a:t>04.10.2024</a:t>
            </a:fld>
            <a:endParaRPr lang="de-DE"/>
          </a:p>
        </p:txBody>
      </p:sp>
      <p:sp>
        <p:nvSpPr>
          <p:cNvPr id="6" name="Fußzeilenplatzhalter 5">
            <a:extLst>
              <a:ext uri="{FF2B5EF4-FFF2-40B4-BE49-F238E27FC236}">
                <a16:creationId xmlns:a16="http://schemas.microsoft.com/office/drawing/2014/main" id="{B46541CE-D81B-4B27-842D-991DA8F790F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D8BBECD4-4C83-465C-9C9A-66E3E09A55D9}"/>
              </a:ext>
            </a:extLst>
          </p:cNvPr>
          <p:cNvSpPr>
            <a:spLocks noGrp="1"/>
          </p:cNvSpPr>
          <p:nvPr>
            <p:ph type="sldNum" sz="quarter" idx="12"/>
          </p:nvPr>
        </p:nvSpPr>
        <p:spPr/>
        <p:txBody>
          <a:bodyPr/>
          <a:lstStyle/>
          <a:p>
            <a:fld id="{FFCD82B1-2EA3-4117-9855-D26578CE5984}" type="slidenum">
              <a:rPr lang="de-DE" smtClean="0"/>
              <a:t>‹Nr.›</a:t>
            </a:fld>
            <a:endParaRPr lang="de-DE"/>
          </a:p>
        </p:txBody>
      </p:sp>
    </p:spTree>
    <p:extLst>
      <p:ext uri="{BB962C8B-B14F-4D97-AF65-F5344CB8AC3E}">
        <p14:creationId xmlns:p14="http://schemas.microsoft.com/office/powerpoint/2010/main" val="1664110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2E09B4B-0C72-4A89-BE88-E9B530E53C2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289269BE-5432-4A4C-8905-271647AFDE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1D35930-25E1-464B-A7F4-89C0B3BBCA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F2B5F-4809-4BC6-888E-A8408ED31015}" type="datetimeFigureOut">
              <a:rPr lang="de-DE" smtClean="0"/>
              <a:t>04.10.2024</a:t>
            </a:fld>
            <a:endParaRPr lang="de-DE"/>
          </a:p>
        </p:txBody>
      </p:sp>
      <p:sp>
        <p:nvSpPr>
          <p:cNvPr id="5" name="Fußzeilenplatzhalter 4">
            <a:extLst>
              <a:ext uri="{FF2B5EF4-FFF2-40B4-BE49-F238E27FC236}">
                <a16:creationId xmlns:a16="http://schemas.microsoft.com/office/drawing/2014/main" id="{EEAA97F9-32CD-4537-8A9A-8FCE0560609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FDD20F71-CF67-4FAB-BF87-407C438595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CD82B1-2EA3-4117-9855-D26578CE5984}" type="slidenum">
              <a:rPr lang="de-DE" smtClean="0"/>
              <a:t>‹Nr.›</a:t>
            </a:fld>
            <a:endParaRPr lang="de-DE"/>
          </a:p>
        </p:txBody>
      </p:sp>
    </p:spTree>
    <p:extLst>
      <p:ext uri="{BB962C8B-B14F-4D97-AF65-F5344CB8AC3E}">
        <p14:creationId xmlns:p14="http://schemas.microsoft.com/office/powerpoint/2010/main" val="2444528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21" Type="http://schemas.openxmlformats.org/officeDocument/2006/relationships/image" Target="../media/image19.svg"/><Relationship Id="rId7" Type="http://schemas.openxmlformats.org/officeDocument/2006/relationships/image" Target="../media/image5.png"/><Relationship Id="rId12" Type="http://schemas.openxmlformats.org/officeDocument/2006/relationships/image" Target="../media/image10.svg"/><Relationship Id="rId17" Type="http://schemas.openxmlformats.org/officeDocument/2006/relationships/image" Target="../media/image15.svg"/><Relationship Id="rId2" Type="http://schemas.openxmlformats.org/officeDocument/2006/relationships/notesSlide" Target="../notesSlides/notesSlide1.xml"/><Relationship Id="rId16" Type="http://schemas.openxmlformats.org/officeDocument/2006/relationships/image" Target="../media/image14.svg"/><Relationship Id="rId20" Type="http://schemas.openxmlformats.org/officeDocument/2006/relationships/image" Target="../media/image18.png"/><Relationship Id="rId1" Type="http://schemas.openxmlformats.org/officeDocument/2006/relationships/slideLayout" Target="../slideLayouts/slideLayout1.xml"/><Relationship Id="rId6" Type="http://schemas.openxmlformats.org/officeDocument/2006/relationships/image" Target="../media/image4.sv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23" Type="http://schemas.openxmlformats.org/officeDocument/2006/relationships/image" Target="../media/image21.svg"/><Relationship Id="rId10" Type="http://schemas.openxmlformats.org/officeDocument/2006/relationships/image" Target="../media/image8.svg"/><Relationship Id="rId19" Type="http://schemas.openxmlformats.org/officeDocument/2006/relationships/image" Target="../media/image17.svg"/><Relationship Id="rId4" Type="http://schemas.openxmlformats.org/officeDocument/2006/relationships/image" Target="../media/image2.svg"/><Relationship Id="rId9" Type="http://schemas.openxmlformats.org/officeDocument/2006/relationships/image" Target="../media/image7.svg"/><Relationship Id="rId14" Type="http://schemas.openxmlformats.org/officeDocument/2006/relationships/image" Target="../media/image12.svg"/><Relationship Id="rId22"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 name="Rechteck 191">
            <a:extLst>
              <a:ext uri="{FF2B5EF4-FFF2-40B4-BE49-F238E27FC236}">
                <a16:creationId xmlns:a16="http://schemas.microsoft.com/office/drawing/2014/main" id="{8BD62E66-D298-40BA-A36B-B2AD011C9001}"/>
              </a:ext>
            </a:extLst>
          </p:cNvPr>
          <p:cNvSpPr/>
          <p:nvPr/>
        </p:nvSpPr>
        <p:spPr>
          <a:xfrm>
            <a:off x="3868719" y="441499"/>
            <a:ext cx="1852150" cy="979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900" dirty="0">
                <a:solidFill>
                  <a:schemeClr val="tx1"/>
                </a:solidFill>
              </a:rPr>
              <a:t>Orientierungsprüfung (bis Ende 4. FS!)</a:t>
            </a:r>
          </a:p>
        </p:txBody>
      </p:sp>
      <p:sp>
        <p:nvSpPr>
          <p:cNvPr id="147" name="Rechteck 146">
            <a:extLst>
              <a:ext uri="{FF2B5EF4-FFF2-40B4-BE49-F238E27FC236}">
                <a16:creationId xmlns:a16="http://schemas.microsoft.com/office/drawing/2014/main" id="{77ABB5D7-671B-424C-8D41-2FB515EE28CC}"/>
              </a:ext>
            </a:extLst>
          </p:cNvPr>
          <p:cNvSpPr/>
          <p:nvPr/>
        </p:nvSpPr>
        <p:spPr>
          <a:xfrm>
            <a:off x="8288" y="554306"/>
            <a:ext cx="12102341" cy="230832"/>
          </a:xfrm>
          <a:prstGeom prst="rect">
            <a:avLst/>
          </a:prstGeom>
        </p:spPr>
        <p:txBody>
          <a:bodyPr wrap="square">
            <a:spAutoFit/>
          </a:bodyPr>
          <a:lstStyle/>
          <a:p>
            <a:r>
              <a:rPr lang="de-DE" sz="900" dirty="0"/>
              <a:t> VL = Vorlesung, Ü = Übung, S = Seminar, P=Praktikum, P/S=Praktikum mit begl. Seminar, M1 = Modul 1 etc.  CP = Credit points (aka ECTS), SWS = Semesterwochenstunden, VPS = Versuchspersonenstunden, FS = Fachsemester</a:t>
            </a:r>
          </a:p>
        </p:txBody>
      </p:sp>
      <p:grpSp>
        <p:nvGrpSpPr>
          <p:cNvPr id="335" name="Gruppieren 334">
            <a:extLst>
              <a:ext uri="{FF2B5EF4-FFF2-40B4-BE49-F238E27FC236}">
                <a16:creationId xmlns:a16="http://schemas.microsoft.com/office/drawing/2014/main" id="{5F29E0B4-E8C6-4DA5-9424-7A3B967CEE46}"/>
              </a:ext>
            </a:extLst>
          </p:cNvPr>
          <p:cNvGrpSpPr/>
          <p:nvPr/>
        </p:nvGrpSpPr>
        <p:grpSpPr>
          <a:xfrm>
            <a:off x="9309599" y="5393772"/>
            <a:ext cx="2759761" cy="170853"/>
            <a:chOff x="9326467" y="5235232"/>
            <a:chExt cx="2759761" cy="170853"/>
          </a:xfrm>
        </p:grpSpPr>
        <p:sp>
          <p:nvSpPr>
            <p:cNvPr id="59" name="Rechteck 58">
              <a:extLst>
                <a:ext uri="{FF2B5EF4-FFF2-40B4-BE49-F238E27FC236}">
                  <a16:creationId xmlns:a16="http://schemas.microsoft.com/office/drawing/2014/main" id="{03B6916D-EEF1-E7AC-0C16-E524EB17B46E}"/>
                </a:ext>
              </a:extLst>
            </p:cNvPr>
            <p:cNvSpPr/>
            <p:nvPr/>
          </p:nvSpPr>
          <p:spPr>
            <a:xfrm>
              <a:off x="9326467" y="5235232"/>
              <a:ext cx="2759761" cy="170853"/>
            </a:xfrm>
            <a:prstGeom prst="rect">
              <a:avLst/>
            </a:prstGeom>
            <a:solidFill>
              <a:srgbClr val="FCF3E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spcBef>
                  <a:spcPts val="200"/>
                </a:spcBef>
              </a:pPr>
              <a:endParaRPr lang="de-DE" sz="750" dirty="0">
                <a:solidFill>
                  <a:schemeClr val="tx1"/>
                </a:solidFill>
              </a:endParaRPr>
            </a:p>
            <a:p>
              <a:pPr>
                <a:spcBef>
                  <a:spcPts val="200"/>
                </a:spcBef>
              </a:pPr>
              <a:r>
                <a:rPr lang="de-DE" sz="750" dirty="0">
                  <a:solidFill>
                    <a:schemeClr val="tx1"/>
                  </a:solidFill>
                </a:rPr>
                <a:t>Schlüsselquali (3 CP, unbenotet, FS flexibel)</a:t>
              </a:r>
            </a:p>
            <a:p>
              <a:pPr algn="ctr"/>
              <a:endParaRPr lang="de-DE" sz="750" dirty="0">
                <a:solidFill>
                  <a:schemeClr val="tx1"/>
                </a:solidFill>
              </a:endParaRPr>
            </a:p>
          </p:txBody>
        </p:sp>
        <p:pic>
          <p:nvPicPr>
            <p:cNvPr id="90" name="Grafik 89" descr="Sonne">
              <a:extLst>
                <a:ext uri="{FF2B5EF4-FFF2-40B4-BE49-F238E27FC236}">
                  <a16:creationId xmlns:a16="http://schemas.microsoft.com/office/drawing/2014/main" id="{B8428B42-3EBE-ADB3-85C2-00E36012B951}"/>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900528" y="5247855"/>
              <a:ext cx="139716" cy="139716"/>
            </a:xfrm>
            <a:prstGeom prst="rect">
              <a:avLst/>
            </a:prstGeom>
          </p:spPr>
        </p:pic>
        <p:pic>
          <p:nvPicPr>
            <p:cNvPr id="105" name="Grafik 104" descr="Schneeflocke">
              <a:extLst>
                <a:ext uri="{FF2B5EF4-FFF2-40B4-BE49-F238E27FC236}">
                  <a16:creationId xmlns:a16="http://schemas.microsoft.com/office/drawing/2014/main" id="{26571F6F-B5DC-B7B7-74C8-79C7821A3439}"/>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782006" y="5244623"/>
              <a:ext cx="139716" cy="139716"/>
            </a:xfrm>
            <a:prstGeom prst="rect">
              <a:avLst/>
            </a:prstGeom>
          </p:spPr>
        </p:pic>
      </p:grpSp>
      <p:sp>
        <p:nvSpPr>
          <p:cNvPr id="89" name="Titel 1">
            <a:extLst>
              <a:ext uri="{FF2B5EF4-FFF2-40B4-BE49-F238E27FC236}">
                <a16:creationId xmlns:a16="http://schemas.microsoft.com/office/drawing/2014/main" id="{03B0EA9F-1BB7-4F24-BA68-716FD2BF72BF}"/>
              </a:ext>
            </a:extLst>
          </p:cNvPr>
          <p:cNvSpPr txBox="1">
            <a:spLocks/>
          </p:cNvSpPr>
          <p:nvPr/>
        </p:nvSpPr>
        <p:spPr>
          <a:xfrm>
            <a:off x="9297472" y="842436"/>
            <a:ext cx="2841824" cy="174384"/>
          </a:xfrm>
          <a:prstGeom prst="rect">
            <a:avLst/>
          </a:prstGeom>
          <a:gradFill flip="none" rotWithShape="1">
            <a:gsLst>
              <a:gs pos="0">
                <a:srgbClr val="F2E2F2"/>
              </a:gs>
              <a:gs pos="0">
                <a:srgbClr val="E9C3F5"/>
              </a:gs>
              <a:gs pos="16000">
                <a:srgbClr val="F0D8F8"/>
              </a:gs>
              <a:gs pos="100000">
                <a:srgbClr val="F5D5B1"/>
              </a:gs>
            </a:gsLst>
            <a:lin ang="0" scaled="1"/>
            <a:tileRect/>
          </a:gradFill>
          <a:ln>
            <a:noFill/>
          </a:ln>
          <a:effectLst/>
        </p:spPr>
        <p:txBody>
          <a:bodyPr vert="horz" lIns="36000" tIns="108000" rIns="36000" bIns="108000" rtlCol="0" anchor="ctr" anchorCtr="0">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de-DE" sz="1100" b="1" dirty="0">
                <a:latin typeface="+mn-lt"/>
              </a:rPr>
              <a:t>Praktikum &amp; Ergänzungswahlbereich</a:t>
            </a:r>
          </a:p>
        </p:txBody>
      </p:sp>
      <p:grpSp>
        <p:nvGrpSpPr>
          <p:cNvPr id="158" name="Gruppieren 157">
            <a:extLst>
              <a:ext uri="{FF2B5EF4-FFF2-40B4-BE49-F238E27FC236}">
                <a16:creationId xmlns:a16="http://schemas.microsoft.com/office/drawing/2014/main" id="{224C1024-5072-4F31-885A-DECEEE91B3BB}"/>
              </a:ext>
            </a:extLst>
          </p:cNvPr>
          <p:cNvGrpSpPr/>
          <p:nvPr/>
        </p:nvGrpSpPr>
        <p:grpSpPr>
          <a:xfrm>
            <a:off x="9281428" y="3665400"/>
            <a:ext cx="1152000" cy="904132"/>
            <a:chOff x="9281428" y="3301940"/>
            <a:chExt cx="1116000" cy="904132"/>
          </a:xfrm>
        </p:grpSpPr>
        <p:sp>
          <p:nvSpPr>
            <p:cNvPr id="79" name="Rechteck 78">
              <a:extLst>
                <a:ext uri="{FF2B5EF4-FFF2-40B4-BE49-F238E27FC236}">
                  <a16:creationId xmlns:a16="http://schemas.microsoft.com/office/drawing/2014/main" id="{755F95AE-178F-4F84-A51A-FDD788BFF957}"/>
                </a:ext>
              </a:extLst>
            </p:cNvPr>
            <p:cNvSpPr/>
            <p:nvPr/>
          </p:nvSpPr>
          <p:spPr>
            <a:xfrm>
              <a:off x="9281428" y="3301940"/>
              <a:ext cx="1116000" cy="904132"/>
            </a:xfrm>
            <a:prstGeom prst="rect">
              <a:avLst/>
            </a:prstGeom>
            <a:solidFill>
              <a:srgbClr val="E3BCF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M17</a:t>
              </a:r>
            </a:p>
            <a:p>
              <a:pPr algn="ctr"/>
              <a:endParaRPr lang="de-DE" sz="750" dirty="0">
                <a:solidFill>
                  <a:schemeClr val="tx1"/>
                </a:solidFill>
              </a:endParaRPr>
            </a:p>
            <a:p>
              <a:pPr algn="ctr"/>
              <a:r>
                <a:rPr lang="de-DE" sz="750" dirty="0">
                  <a:solidFill>
                    <a:schemeClr val="tx1"/>
                  </a:solidFill>
                </a:rPr>
                <a:t>P Berufs- od. Forschungspraktikum</a:t>
              </a:r>
              <a:br>
                <a:rPr lang="de-DE" sz="750" dirty="0">
                  <a:solidFill>
                    <a:schemeClr val="tx1"/>
                  </a:solidFill>
                </a:rPr>
              </a:b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13; 390 Std.</a:t>
              </a:r>
            </a:p>
          </p:txBody>
        </p:sp>
        <p:pic>
          <p:nvPicPr>
            <p:cNvPr id="181" name="Grafik 180" descr="Sonne">
              <a:extLst>
                <a:ext uri="{FF2B5EF4-FFF2-40B4-BE49-F238E27FC236}">
                  <a16:creationId xmlns:a16="http://schemas.microsoft.com/office/drawing/2014/main" id="{91D07D83-74A7-46A9-AF3D-46DE60C61275}"/>
                </a:ext>
              </a:extLst>
            </p:cNvPr>
            <p:cNvPicPr>
              <a:picLocks noChangeAspect="1"/>
            </p:cNvPicPr>
            <p:nvPr/>
          </p:nvPicPr>
          <p:blipFill>
            <a:blip r:embed="rId7"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234737" y="4042069"/>
              <a:ext cx="153397" cy="153397"/>
            </a:xfrm>
            <a:prstGeom prst="rect">
              <a:avLst/>
            </a:prstGeom>
            <a:solidFill>
              <a:srgbClr val="E3BCF2"/>
            </a:solidFill>
          </p:spPr>
        </p:pic>
        <p:pic>
          <p:nvPicPr>
            <p:cNvPr id="182" name="Grafik 181" descr="Schneeflocke">
              <a:extLst>
                <a:ext uri="{FF2B5EF4-FFF2-40B4-BE49-F238E27FC236}">
                  <a16:creationId xmlns:a16="http://schemas.microsoft.com/office/drawing/2014/main" id="{44D1A521-EE2F-4D79-BFDC-F1A96406913D}"/>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140490" y="4048564"/>
              <a:ext cx="147733" cy="147733"/>
            </a:xfrm>
            <a:prstGeom prst="rect">
              <a:avLst/>
            </a:prstGeom>
            <a:solidFill>
              <a:srgbClr val="E3BCF2"/>
            </a:solidFill>
          </p:spPr>
        </p:pic>
      </p:grpSp>
      <p:sp>
        <p:nvSpPr>
          <p:cNvPr id="41" name="Textfeld 40"/>
          <p:cNvSpPr txBox="1"/>
          <p:nvPr/>
        </p:nvSpPr>
        <p:spPr>
          <a:xfrm>
            <a:off x="10421682" y="4012620"/>
            <a:ext cx="539605" cy="307777"/>
          </a:xfrm>
          <a:prstGeom prst="rect">
            <a:avLst/>
          </a:prstGeom>
          <a:noFill/>
        </p:spPr>
        <p:txBody>
          <a:bodyPr wrap="square" rtlCol="0">
            <a:spAutoFit/>
          </a:bodyPr>
          <a:lstStyle/>
          <a:p>
            <a:r>
              <a:rPr lang="de-DE" sz="1400" dirty="0"/>
              <a:t>oder</a:t>
            </a:r>
            <a:endParaRPr lang="en-GB" sz="1400" dirty="0"/>
          </a:p>
        </p:txBody>
      </p:sp>
      <p:sp>
        <p:nvSpPr>
          <p:cNvPr id="199" name="Textfeld 198">
            <a:extLst>
              <a:ext uri="{FF2B5EF4-FFF2-40B4-BE49-F238E27FC236}">
                <a16:creationId xmlns:a16="http://schemas.microsoft.com/office/drawing/2014/main" id="{A817D70B-94EE-413A-B0D4-8AECCF549D0D}"/>
              </a:ext>
            </a:extLst>
          </p:cNvPr>
          <p:cNvSpPr txBox="1"/>
          <p:nvPr/>
        </p:nvSpPr>
        <p:spPr>
          <a:xfrm>
            <a:off x="9261800" y="1074776"/>
            <a:ext cx="3071567" cy="1338828"/>
          </a:xfrm>
          <a:prstGeom prst="rect">
            <a:avLst/>
          </a:prstGeom>
          <a:noFill/>
        </p:spPr>
        <p:txBody>
          <a:bodyPr wrap="square" rtlCol="0">
            <a:spAutoFit/>
          </a:bodyPr>
          <a:lstStyle/>
          <a:p>
            <a:r>
              <a:rPr lang="de-DE" sz="900" dirty="0"/>
              <a:t>Sie </a:t>
            </a:r>
            <a:r>
              <a:rPr lang="de-DE" sz="900" u="sng" dirty="0"/>
              <a:t>müssen</a:t>
            </a:r>
            <a:r>
              <a:rPr lang="de-DE" sz="900" dirty="0"/>
              <a:t> jeweils nur</a:t>
            </a:r>
          </a:p>
          <a:p>
            <a:pPr marL="171450" indent="-171450">
              <a:buFont typeface="Wingdings" panose="05000000000000000000" pitchFamily="2" charset="2"/>
              <a:buChar char="§"/>
            </a:pPr>
            <a:r>
              <a:rPr lang="de-DE" sz="900" dirty="0"/>
              <a:t>Modul 17 </a:t>
            </a:r>
            <a:r>
              <a:rPr lang="de-DE" sz="900" b="1" dirty="0"/>
              <a:t>oder</a:t>
            </a:r>
            <a:r>
              <a:rPr lang="de-DE" sz="900" dirty="0"/>
              <a:t> Modul 18 absolvieren</a:t>
            </a:r>
          </a:p>
          <a:p>
            <a:pPr marL="171450" indent="-171450">
              <a:buFont typeface="Wingdings" panose="05000000000000000000" pitchFamily="2" charset="2"/>
              <a:buChar char="§"/>
            </a:pPr>
            <a:r>
              <a:rPr lang="de-DE" sz="900" dirty="0"/>
              <a:t>Modul 20 </a:t>
            </a:r>
            <a:r>
              <a:rPr lang="de-DE" sz="900" b="1" dirty="0"/>
              <a:t>oder</a:t>
            </a:r>
            <a:r>
              <a:rPr lang="de-DE" sz="900" dirty="0"/>
              <a:t> 21 abschließen</a:t>
            </a:r>
          </a:p>
          <a:p>
            <a:r>
              <a:rPr lang="de-DE" sz="900" dirty="0"/>
              <a:t>Sie </a:t>
            </a:r>
            <a:r>
              <a:rPr lang="de-DE" sz="900" b="1" dirty="0"/>
              <a:t>können</a:t>
            </a:r>
            <a:r>
              <a:rPr lang="de-DE" sz="900" dirty="0"/>
              <a:t> </a:t>
            </a:r>
            <a:r>
              <a:rPr lang="de-DE" sz="900" b="1" dirty="0"/>
              <a:t>freiwillig</a:t>
            </a:r>
            <a:r>
              <a:rPr lang="de-DE" sz="900" dirty="0"/>
              <a:t> jedoch auch mehr belegen.</a:t>
            </a:r>
            <a:br>
              <a:rPr lang="de-DE" sz="900" dirty="0"/>
            </a:br>
            <a:r>
              <a:rPr lang="de-DE" sz="900" b="1" dirty="0"/>
              <a:t>Achtung: </a:t>
            </a:r>
            <a:r>
              <a:rPr lang="de-DE" sz="900" dirty="0"/>
              <a:t>das jeweils zuerst abgeschlossene Modul fließt i.d.</a:t>
            </a:r>
            <a:br>
              <a:rPr lang="de-DE" sz="900" dirty="0"/>
            </a:br>
            <a:r>
              <a:rPr lang="de-DE" sz="900" dirty="0"/>
              <a:t>Gesamtnote ein!</a:t>
            </a:r>
          </a:p>
          <a:p>
            <a:r>
              <a:rPr lang="de-DE" sz="900" dirty="0"/>
              <a:t>Sowohl M20 als auch M21 inkludieren eine </a:t>
            </a:r>
          </a:p>
          <a:p>
            <a:r>
              <a:rPr lang="de-DE" sz="900" dirty="0"/>
              <a:t>Schlüsselqualifikation, Belegungszeitraum flexibel</a:t>
            </a:r>
          </a:p>
          <a:p>
            <a:endParaRPr lang="en-GB" sz="900" dirty="0"/>
          </a:p>
        </p:txBody>
      </p:sp>
      <p:grpSp>
        <p:nvGrpSpPr>
          <p:cNvPr id="160" name="Gruppieren 159">
            <a:extLst>
              <a:ext uri="{FF2B5EF4-FFF2-40B4-BE49-F238E27FC236}">
                <a16:creationId xmlns:a16="http://schemas.microsoft.com/office/drawing/2014/main" id="{FC41FE16-B34B-4BD2-88FF-2AFC6A9EDB56}"/>
              </a:ext>
            </a:extLst>
          </p:cNvPr>
          <p:cNvGrpSpPr/>
          <p:nvPr/>
        </p:nvGrpSpPr>
        <p:grpSpPr>
          <a:xfrm>
            <a:off x="10992514" y="3668436"/>
            <a:ext cx="1152000" cy="900000"/>
            <a:chOff x="11077570" y="3304976"/>
            <a:chExt cx="1152000" cy="900000"/>
          </a:xfrm>
        </p:grpSpPr>
        <p:sp>
          <p:nvSpPr>
            <p:cNvPr id="80" name="Rechteck 79">
              <a:extLst>
                <a:ext uri="{FF2B5EF4-FFF2-40B4-BE49-F238E27FC236}">
                  <a16:creationId xmlns:a16="http://schemas.microsoft.com/office/drawing/2014/main" id="{F009E12B-D877-4209-9F26-F475E9110A21}"/>
                </a:ext>
              </a:extLst>
            </p:cNvPr>
            <p:cNvSpPr/>
            <p:nvPr/>
          </p:nvSpPr>
          <p:spPr>
            <a:xfrm>
              <a:off x="11077570" y="3304976"/>
              <a:ext cx="1152000" cy="900000"/>
            </a:xfrm>
            <a:prstGeom prst="rect">
              <a:avLst/>
            </a:prstGeom>
            <a:solidFill>
              <a:schemeClr val="accent2">
                <a:lumMod val="40000"/>
                <a:lumOff val="60000"/>
              </a:schemeClr>
            </a:solidFill>
            <a:ln w="38100">
              <a:solidFill>
                <a:srgbClr val="C00000"/>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750" dirty="0">
                  <a:solidFill>
                    <a:schemeClr val="tx1"/>
                  </a:solidFill>
                </a:rPr>
                <a:t>M18: Praktikum Psychotherapie</a:t>
              </a:r>
            </a:p>
            <a:p>
              <a:pPr algn="ctr"/>
              <a:endParaRPr lang="de-DE" sz="750" dirty="0">
                <a:solidFill>
                  <a:schemeClr val="tx1"/>
                </a:solidFill>
              </a:endParaRPr>
            </a:p>
            <a:p>
              <a:pPr algn="ctr">
                <a:spcBef>
                  <a:spcPts val="600"/>
                </a:spcBef>
                <a:spcAft>
                  <a:spcPts val="400"/>
                </a:spcAft>
              </a:pPr>
              <a:r>
                <a:rPr lang="de-DE" sz="750" dirty="0">
                  <a:solidFill>
                    <a:schemeClr val="tx1"/>
                  </a:solidFill>
                </a:rPr>
                <a:t>  P OP     +     P BQT1</a:t>
              </a:r>
            </a:p>
            <a:p>
              <a:pPr algn="ctr"/>
              <a:endParaRPr lang="de-DE" sz="750" dirty="0">
                <a:solidFill>
                  <a:schemeClr val="tx1"/>
                </a:solidFill>
              </a:endParaRPr>
            </a:p>
            <a:p>
              <a:pPr algn="ctr"/>
              <a:r>
                <a:rPr lang="de-DE" sz="750" dirty="0">
                  <a:solidFill>
                    <a:schemeClr val="tx1"/>
                  </a:solidFill>
                </a:rPr>
                <a:t>5; 150 Std.       8; 240 Std.</a:t>
              </a:r>
            </a:p>
          </p:txBody>
        </p:sp>
        <p:pic>
          <p:nvPicPr>
            <p:cNvPr id="268" name="Grafik 267" descr="Sonne">
              <a:extLst>
                <a:ext uri="{FF2B5EF4-FFF2-40B4-BE49-F238E27FC236}">
                  <a16:creationId xmlns:a16="http://schemas.microsoft.com/office/drawing/2014/main" id="{800D374A-FB31-4DBF-B4B2-768BC470417D}"/>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552611" y="3904720"/>
              <a:ext cx="151909" cy="151909"/>
            </a:xfrm>
            <a:prstGeom prst="rect">
              <a:avLst/>
            </a:prstGeom>
          </p:spPr>
        </p:pic>
        <p:pic>
          <p:nvPicPr>
            <p:cNvPr id="269" name="Grafik 268" descr="Schneeflocke">
              <a:extLst>
                <a:ext uri="{FF2B5EF4-FFF2-40B4-BE49-F238E27FC236}">
                  <a16:creationId xmlns:a16="http://schemas.microsoft.com/office/drawing/2014/main" id="{BBA0CBA4-A21A-4E42-B898-96EFFE8161D3}"/>
                </a:ext>
              </a:extLst>
            </p:cNvPr>
            <p:cNvPicPr>
              <a:picLocks noChangeAspect="1"/>
            </p:cNvPicPr>
            <p:nvPr/>
          </p:nvPicPr>
          <p:blipFill>
            <a:blip r:embed="rId11" cstate="hq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1552611" y="4038482"/>
              <a:ext cx="151909" cy="151909"/>
            </a:xfrm>
            <a:prstGeom prst="rect">
              <a:avLst/>
            </a:prstGeom>
          </p:spPr>
        </p:pic>
      </p:grpSp>
      <p:grpSp>
        <p:nvGrpSpPr>
          <p:cNvPr id="13" name="Gruppieren 12">
            <a:extLst>
              <a:ext uri="{FF2B5EF4-FFF2-40B4-BE49-F238E27FC236}">
                <a16:creationId xmlns:a16="http://schemas.microsoft.com/office/drawing/2014/main" id="{17A06823-7E83-4D6D-8E2D-C7E752FD4094}"/>
              </a:ext>
            </a:extLst>
          </p:cNvPr>
          <p:cNvGrpSpPr/>
          <p:nvPr/>
        </p:nvGrpSpPr>
        <p:grpSpPr>
          <a:xfrm>
            <a:off x="9271334" y="4618546"/>
            <a:ext cx="2783803" cy="754003"/>
            <a:chOff x="9356850" y="4232443"/>
            <a:chExt cx="2783803" cy="754003"/>
          </a:xfrm>
        </p:grpSpPr>
        <p:sp>
          <p:nvSpPr>
            <p:cNvPr id="224" name="Rechteck 223">
              <a:extLst>
                <a:ext uri="{FF2B5EF4-FFF2-40B4-BE49-F238E27FC236}">
                  <a16:creationId xmlns:a16="http://schemas.microsoft.com/office/drawing/2014/main" id="{A81E2A85-582E-4391-92F9-8AEF343CF9A6}"/>
                </a:ext>
              </a:extLst>
            </p:cNvPr>
            <p:cNvSpPr/>
            <p:nvPr/>
          </p:nvSpPr>
          <p:spPr>
            <a:xfrm>
              <a:off x="9356850" y="4232443"/>
              <a:ext cx="2783803" cy="754003"/>
            </a:xfrm>
            <a:prstGeom prst="rect">
              <a:avLst/>
            </a:prstGeom>
            <a:solidFill>
              <a:srgbClr val="F9E8D3"/>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M21: Psychotherapie</a:t>
              </a:r>
            </a:p>
            <a:p>
              <a:r>
                <a:rPr lang="de-DE" sz="750" dirty="0">
                  <a:solidFill>
                    <a:schemeClr val="tx1"/>
                  </a:solidFill>
                </a:rPr>
                <a:t>S Pharmakologie (2 CP; 1 SWS)</a:t>
              </a:r>
            </a:p>
            <a:p>
              <a:r>
                <a:rPr lang="de-DE" sz="750" dirty="0">
                  <a:solidFill>
                    <a:schemeClr val="tx1"/>
                  </a:solidFill>
                </a:rPr>
                <a:t>S Biologische Psychologie 3 (4 CP; 2 SWS)</a:t>
              </a:r>
            </a:p>
            <a:p>
              <a:r>
                <a:rPr lang="de-DE" sz="750" dirty="0">
                  <a:solidFill>
                    <a:schemeClr val="tx1"/>
                  </a:solidFill>
                </a:rPr>
                <a:t>S Präv. Rehabilitation &amp; Psychother. Handeln (2 CP; 1 SWS)</a:t>
              </a:r>
            </a:p>
            <a:p>
              <a:r>
                <a:rPr lang="de-DE" sz="750" dirty="0">
                  <a:solidFill>
                    <a:schemeClr val="tx1"/>
                  </a:solidFill>
                </a:rPr>
                <a:t>S Berufsrecht &amp; Berufsethik (2 CP; 1 SWS) </a:t>
              </a:r>
            </a:p>
            <a:p>
              <a:r>
                <a:rPr lang="de-DE" sz="750" dirty="0">
                  <a:solidFill>
                    <a:schemeClr val="tx1"/>
                  </a:solidFill>
                </a:rPr>
                <a:t>(auch im 7. FS möglich!)</a:t>
              </a:r>
            </a:p>
          </p:txBody>
        </p:sp>
        <p:pic>
          <p:nvPicPr>
            <p:cNvPr id="106" name="Grafik 105" descr="Schneeflocke">
              <a:extLst>
                <a:ext uri="{FF2B5EF4-FFF2-40B4-BE49-F238E27FC236}">
                  <a16:creationId xmlns:a16="http://schemas.microsoft.com/office/drawing/2014/main" id="{35F56086-1011-6AE8-A7CF-1A701EA65704}"/>
                </a:ext>
              </a:extLst>
            </p:cNvPr>
            <p:cNvPicPr>
              <a:picLocks noChangeAspect="1"/>
            </p:cNvPicPr>
            <p:nvPr/>
          </p:nvPicPr>
          <p:blipFill>
            <a:blip r:embed="rId11" cstate="hq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1824271" y="4787866"/>
              <a:ext cx="178216" cy="178216"/>
            </a:xfrm>
            <a:prstGeom prst="rect">
              <a:avLst/>
            </a:prstGeom>
          </p:spPr>
        </p:pic>
        <p:pic>
          <p:nvPicPr>
            <p:cNvPr id="200" name="Grafik 199" descr="Sonne">
              <a:extLst>
                <a:ext uri="{FF2B5EF4-FFF2-40B4-BE49-F238E27FC236}">
                  <a16:creationId xmlns:a16="http://schemas.microsoft.com/office/drawing/2014/main" id="{6ED7E01E-C933-4F33-AA1A-5517CF659A66}"/>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1953657" y="4791545"/>
              <a:ext cx="180000" cy="180000"/>
            </a:xfrm>
            <a:prstGeom prst="rect">
              <a:avLst/>
            </a:prstGeom>
          </p:spPr>
        </p:pic>
      </p:grpSp>
      <p:cxnSp>
        <p:nvCxnSpPr>
          <p:cNvPr id="248" name="Gerader Verbinder 247"/>
          <p:cNvCxnSpPr>
            <a:cxnSpLocks/>
          </p:cNvCxnSpPr>
          <p:nvPr/>
        </p:nvCxnSpPr>
        <p:spPr>
          <a:xfrm flipV="1">
            <a:off x="36955" y="3637092"/>
            <a:ext cx="12102341" cy="11387"/>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00" name="Gerader Verbinder 299">
            <a:extLst>
              <a:ext uri="{FF2B5EF4-FFF2-40B4-BE49-F238E27FC236}">
                <a16:creationId xmlns:a16="http://schemas.microsoft.com/office/drawing/2014/main" id="{7AE999C7-9B2A-4812-A619-87C254901CFC}"/>
              </a:ext>
            </a:extLst>
          </p:cNvPr>
          <p:cNvCxnSpPr>
            <a:cxnSpLocks/>
          </p:cNvCxnSpPr>
          <p:nvPr/>
        </p:nvCxnSpPr>
        <p:spPr>
          <a:xfrm>
            <a:off x="82948" y="4591302"/>
            <a:ext cx="12056348"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0" name="Gerader Verbinder 249"/>
          <p:cNvCxnSpPr>
            <a:cxnSpLocks/>
          </p:cNvCxnSpPr>
          <p:nvPr/>
        </p:nvCxnSpPr>
        <p:spPr>
          <a:xfrm flipV="1">
            <a:off x="51297" y="5507114"/>
            <a:ext cx="12124753" cy="38702"/>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86" name="Textfeld 185">
            <a:extLst>
              <a:ext uri="{FF2B5EF4-FFF2-40B4-BE49-F238E27FC236}">
                <a16:creationId xmlns:a16="http://schemas.microsoft.com/office/drawing/2014/main" id="{C7CCC82A-A81A-4762-A7E4-20231B396A9A}"/>
              </a:ext>
            </a:extLst>
          </p:cNvPr>
          <p:cNvSpPr txBox="1"/>
          <p:nvPr/>
        </p:nvSpPr>
        <p:spPr>
          <a:xfrm>
            <a:off x="10207148" y="329804"/>
            <a:ext cx="2139828" cy="356609"/>
          </a:xfrm>
          <a:prstGeom prst="rect">
            <a:avLst/>
          </a:prstGeom>
          <a:noFill/>
          <a:ln>
            <a:noFill/>
          </a:ln>
        </p:spPr>
        <p:txBody>
          <a:bodyPr wrap="square" lIns="36000" tIns="108000" rIns="36000" bIns="108000" rtlCol="0">
            <a:spAutoFit/>
          </a:bodyPr>
          <a:lstStyle/>
          <a:p>
            <a:r>
              <a:rPr lang="de-DE" sz="900" dirty="0"/>
              <a:t>Veranstaltung im WiSe </a:t>
            </a:r>
            <a:r>
              <a:rPr lang="de-DE" sz="900" u="sng" dirty="0"/>
              <a:t>&amp;</a:t>
            </a:r>
            <a:r>
              <a:rPr lang="de-DE" sz="900" dirty="0"/>
              <a:t> SoSe belegbar</a:t>
            </a:r>
          </a:p>
        </p:txBody>
      </p:sp>
      <p:sp>
        <p:nvSpPr>
          <p:cNvPr id="2" name="Titel 1">
            <a:extLst>
              <a:ext uri="{FF2B5EF4-FFF2-40B4-BE49-F238E27FC236}">
                <a16:creationId xmlns:a16="http://schemas.microsoft.com/office/drawing/2014/main" id="{FB3B76AB-3646-4E8F-AE51-3D81A78ABA1F}"/>
              </a:ext>
            </a:extLst>
          </p:cNvPr>
          <p:cNvSpPr>
            <a:spLocks noGrp="1"/>
          </p:cNvSpPr>
          <p:nvPr>
            <p:ph type="ctrTitle"/>
          </p:nvPr>
        </p:nvSpPr>
        <p:spPr>
          <a:xfrm>
            <a:off x="3372243" y="74387"/>
            <a:ext cx="5067347" cy="277085"/>
          </a:xfrm>
          <a:ln>
            <a:noFill/>
          </a:ln>
          <a:effectLst/>
        </p:spPr>
        <p:txBody>
          <a:bodyPr lIns="36000" tIns="108000" rIns="36000" bIns="108000" anchor="ctr" anchorCtr="0">
            <a:noAutofit/>
          </a:bodyPr>
          <a:lstStyle/>
          <a:p>
            <a:r>
              <a:rPr lang="de-DE" sz="1400" dirty="0">
                <a:latin typeface="Berlin Sans FB Demi" panose="020E0802020502020306" pitchFamily="34" charset="0"/>
              </a:rPr>
              <a:t>Anpassbarer Beispiel-Ablaufplan 3-j. Bachelor </a:t>
            </a:r>
            <a:r>
              <a:rPr lang="de-DE" sz="1100" dirty="0">
                <a:latin typeface="Berlin Sans FB Demi" panose="020E0802020502020306" pitchFamily="34" charset="0"/>
              </a:rPr>
              <a:t>(</a:t>
            </a:r>
            <a:r>
              <a:rPr lang="de-DE" sz="1100">
                <a:latin typeface="Berlin Sans FB Demi" panose="020E0802020502020306" pitchFamily="34" charset="0"/>
              </a:rPr>
              <a:t>Stand 04.10.2024</a:t>
            </a:r>
            <a:r>
              <a:rPr lang="de-DE" sz="1100" dirty="0">
                <a:latin typeface="Berlin Sans FB Demi" panose="020E0802020502020306" pitchFamily="34" charset="0"/>
              </a:rPr>
              <a:t>)</a:t>
            </a:r>
            <a:endParaRPr lang="de-DE" sz="1400" dirty="0">
              <a:latin typeface="Berlin Sans FB Demi" panose="020E0802020502020306" pitchFamily="34" charset="0"/>
            </a:endParaRPr>
          </a:p>
        </p:txBody>
      </p:sp>
      <p:grpSp>
        <p:nvGrpSpPr>
          <p:cNvPr id="163" name="Gruppieren 162">
            <a:extLst>
              <a:ext uri="{FF2B5EF4-FFF2-40B4-BE49-F238E27FC236}">
                <a16:creationId xmlns:a16="http://schemas.microsoft.com/office/drawing/2014/main" id="{91FD6B5A-578C-4105-B882-EFDA0C5698EC}"/>
              </a:ext>
            </a:extLst>
          </p:cNvPr>
          <p:cNvGrpSpPr/>
          <p:nvPr/>
        </p:nvGrpSpPr>
        <p:grpSpPr>
          <a:xfrm>
            <a:off x="1459837" y="1781724"/>
            <a:ext cx="937861" cy="900000"/>
            <a:chOff x="1408798" y="1413348"/>
            <a:chExt cx="937861" cy="900000"/>
          </a:xfrm>
        </p:grpSpPr>
        <p:sp>
          <p:nvSpPr>
            <p:cNvPr id="6" name="Rechteck 5">
              <a:extLst>
                <a:ext uri="{FF2B5EF4-FFF2-40B4-BE49-F238E27FC236}">
                  <a16:creationId xmlns:a16="http://schemas.microsoft.com/office/drawing/2014/main" id="{0AEF137E-DEC2-459A-8AD5-C53DC7767F01}"/>
                </a:ext>
              </a:extLst>
            </p:cNvPr>
            <p:cNvSpPr/>
            <p:nvPr/>
          </p:nvSpPr>
          <p:spPr>
            <a:xfrm>
              <a:off x="1408798" y="1413348"/>
              <a:ext cx="937861" cy="900000"/>
            </a:xfrm>
            <a:prstGeom prst="rect">
              <a:avLst/>
            </a:prstGeom>
            <a:solidFill>
              <a:srgbClr val="D3E02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spcBef>
                  <a:spcPts val="400"/>
                </a:spcBef>
              </a:pPr>
              <a:r>
                <a:rPr lang="de-DE" sz="750" dirty="0">
                  <a:solidFill>
                    <a:schemeClr val="tx1"/>
                  </a:solidFill>
                </a:rPr>
                <a:t>M6</a:t>
              </a:r>
            </a:p>
            <a:p>
              <a:pPr algn="ctr"/>
              <a:endParaRPr lang="de-DE" sz="750" dirty="0">
                <a:solidFill>
                  <a:schemeClr val="tx1"/>
                </a:solidFill>
              </a:endParaRPr>
            </a:p>
            <a:p>
              <a:pPr algn="ctr"/>
              <a:r>
                <a:rPr lang="de-DE" sz="750" dirty="0">
                  <a:solidFill>
                    <a:schemeClr val="tx1"/>
                  </a:solidFill>
                </a:rPr>
                <a:t>S </a:t>
              </a:r>
            </a:p>
            <a:p>
              <a:pPr algn="ctr"/>
              <a:r>
                <a:rPr lang="de-DE" sz="750" dirty="0">
                  <a:solidFill>
                    <a:schemeClr val="tx1"/>
                  </a:solidFill>
                </a:rPr>
                <a:t>Entwicklungs- &amp; Pädagog. Psychologie</a:t>
              </a:r>
              <a:br>
                <a:rPr lang="de-DE" sz="750" dirty="0">
                  <a:solidFill>
                    <a:schemeClr val="tx1"/>
                  </a:solidFill>
                </a:rPr>
              </a:br>
              <a:br>
                <a:rPr lang="de-DE" sz="600" dirty="0">
                  <a:solidFill>
                    <a:schemeClr val="tx1"/>
                  </a:solidFill>
                </a:rPr>
              </a:br>
              <a:r>
                <a:rPr lang="de-DE" sz="750" dirty="0">
                  <a:solidFill>
                    <a:schemeClr val="tx1"/>
                  </a:solidFill>
                </a:rPr>
                <a:t>3 CP; 2 SWS</a:t>
              </a:r>
            </a:p>
          </p:txBody>
        </p:sp>
        <p:pic>
          <p:nvPicPr>
            <p:cNvPr id="77" name="Grafik 76" descr="Sonne">
              <a:extLst>
                <a:ext uri="{FF2B5EF4-FFF2-40B4-BE49-F238E27FC236}">
                  <a16:creationId xmlns:a16="http://schemas.microsoft.com/office/drawing/2014/main" id="{F8A2383B-92F3-475A-A2E1-4E5212825F0A}"/>
                </a:ext>
              </a:extLst>
            </p:cNvPr>
            <p:cNvPicPr>
              <a:picLocks noChangeAspect="1"/>
            </p:cNvPicPr>
            <p:nvPr/>
          </p:nvPicPr>
          <p:blipFill>
            <a:blip r:embed="rId13" cstate="hq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152181" y="1417846"/>
              <a:ext cx="180000" cy="180000"/>
            </a:xfrm>
            <a:prstGeom prst="rect">
              <a:avLst/>
            </a:prstGeom>
          </p:spPr>
        </p:pic>
      </p:grpSp>
      <p:grpSp>
        <p:nvGrpSpPr>
          <p:cNvPr id="311" name="Gruppieren 310">
            <a:extLst>
              <a:ext uri="{FF2B5EF4-FFF2-40B4-BE49-F238E27FC236}">
                <a16:creationId xmlns:a16="http://schemas.microsoft.com/office/drawing/2014/main" id="{51612686-9E3C-44A2-9C08-52DFF773F921}"/>
              </a:ext>
            </a:extLst>
          </p:cNvPr>
          <p:cNvGrpSpPr/>
          <p:nvPr/>
        </p:nvGrpSpPr>
        <p:grpSpPr>
          <a:xfrm>
            <a:off x="440602" y="2719409"/>
            <a:ext cx="960015" cy="900000"/>
            <a:chOff x="406655" y="2351033"/>
            <a:chExt cx="960015" cy="900000"/>
          </a:xfrm>
        </p:grpSpPr>
        <p:sp>
          <p:nvSpPr>
            <p:cNvPr id="18" name="Rechteck 17">
              <a:extLst>
                <a:ext uri="{FF2B5EF4-FFF2-40B4-BE49-F238E27FC236}">
                  <a16:creationId xmlns:a16="http://schemas.microsoft.com/office/drawing/2014/main" id="{744D13E9-2D7C-4F2D-AB28-9FEF4E9E54B8}"/>
                </a:ext>
              </a:extLst>
            </p:cNvPr>
            <p:cNvSpPr/>
            <p:nvPr/>
          </p:nvSpPr>
          <p:spPr>
            <a:xfrm>
              <a:off x="406655" y="2351033"/>
              <a:ext cx="960015" cy="900000"/>
            </a:xfrm>
            <a:prstGeom prst="rect">
              <a:avLst/>
            </a:prstGeom>
            <a:solidFill>
              <a:srgbClr val="D3E02C"/>
            </a:solidFill>
            <a:ln w="508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M6</a:t>
              </a:r>
              <a:br>
                <a:rPr lang="de-DE" sz="750" dirty="0">
                  <a:solidFill>
                    <a:schemeClr val="tx1"/>
                  </a:solidFill>
                </a:rPr>
              </a:br>
              <a:br>
                <a:rPr lang="de-DE" sz="750" dirty="0">
                  <a:solidFill>
                    <a:schemeClr val="tx1"/>
                  </a:solidFill>
                </a:rPr>
              </a:br>
              <a:r>
                <a:rPr lang="de-DE" sz="750" dirty="0">
                  <a:solidFill>
                    <a:schemeClr val="tx1"/>
                  </a:solidFill>
                </a:rPr>
                <a:t>VL </a:t>
              </a:r>
            </a:p>
            <a:p>
              <a:pPr algn="ctr"/>
              <a:r>
                <a:rPr lang="de-DE" sz="750" dirty="0">
                  <a:solidFill>
                    <a:schemeClr val="tx1"/>
                  </a:solidFill>
                </a:rPr>
                <a:t>Vertiefung Entwicklungspsychol.</a:t>
              </a:r>
              <a:br>
                <a:rPr lang="de-DE" sz="750" dirty="0">
                  <a:solidFill>
                    <a:schemeClr val="tx1"/>
                  </a:solidFill>
                </a:rPr>
              </a:br>
              <a:br>
                <a:rPr lang="de-DE" sz="750" dirty="0">
                  <a:solidFill>
                    <a:schemeClr val="tx1"/>
                  </a:solidFill>
                </a:rPr>
              </a:br>
              <a:r>
                <a:rPr lang="de-DE" sz="750" dirty="0">
                  <a:solidFill>
                    <a:schemeClr val="tx1"/>
                  </a:solidFill>
                </a:rPr>
                <a:t>4 CP; 2 SWS</a:t>
              </a:r>
            </a:p>
          </p:txBody>
        </p:sp>
        <p:pic>
          <p:nvPicPr>
            <p:cNvPr id="67" name="Grafik 66" descr="Schneeflocke">
              <a:extLst>
                <a:ext uri="{FF2B5EF4-FFF2-40B4-BE49-F238E27FC236}">
                  <a16:creationId xmlns:a16="http://schemas.microsoft.com/office/drawing/2014/main" id="{17659BA7-8F18-4E35-A65C-6F21E872D0F3}"/>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158120" y="2373662"/>
              <a:ext cx="180000" cy="180000"/>
            </a:xfrm>
            <a:prstGeom prst="rect">
              <a:avLst/>
            </a:prstGeom>
          </p:spPr>
        </p:pic>
      </p:grpSp>
      <p:grpSp>
        <p:nvGrpSpPr>
          <p:cNvPr id="191" name="Gruppieren 190">
            <a:extLst>
              <a:ext uri="{FF2B5EF4-FFF2-40B4-BE49-F238E27FC236}">
                <a16:creationId xmlns:a16="http://schemas.microsoft.com/office/drawing/2014/main" id="{0A8DF3B9-F175-4279-BE21-169BA196882A}"/>
              </a:ext>
            </a:extLst>
          </p:cNvPr>
          <p:cNvGrpSpPr/>
          <p:nvPr/>
        </p:nvGrpSpPr>
        <p:grpSpPr>
          <a:xfrm>
            <a:off x="446936" y="1799349"/>
            <a:ext cx="960015" cy="900000"/>
            <a:chOff x="404443" y="1430973"/>
            <a:chExt cx="960015" cy="900000"/>
          </a:xfrm>
        </p:grpSpPr>
        <p:sp>
          <p:nvSpPr>
            <p:cNvPr id="7" name="Rechteck 6">
              <a:extLst>
                <a:ext uri="{FF2B5EF4-FFF2-40B4-BE49-F238E27FC236}">
                  <a16:creationId xmlns:a16="http://schemas.microsoft.com/office/drawing/2014/main" id="{F59881BD-1783-4220-82B7-2C797C741565}"/>
                </a:ext>
              </a:extLst>
            </p:cNvPr>
            <p:cNvSpPr/>
            <p:nvPr/>
          </p:nvSpPr>
          <p:spPr>
            <a:xfrm>
              <a:off x="404443" y="1430973"/>
              <a:ext cx="960015" cy="900000"/>
            </a:xfrm>
            <a:prstGeom prst="rect">
              <a:avLst/>
            </a:prstGeom>
            <a:solidFill>
              <a:srgbClr val="D3E02C"/>
            </a:solidFill>
            <a:ln w="508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spcBef>
                  <a:spcPts val="400"/>
                </a:spcBef>
              </a:pPr>
              <a:r>
                <a:rPr lang="de-DE" sz="750" dirty="0">
                  <a:solidFill>
                    <a:schemeClr val="tx1"/>
                  </a:solidFill>
                </a:rPr>
                <a:t>M6</a:t>
              </a:r>
            </a:p>
            <a:p>
              <a:pPr algn="ctr">
                <a:spcBef>
                  <a:spcPts val="600"/>
                </a:spcBef>
              </a:pPr>
              <a:r>
                <a:rPr lang="de-DE" sz="750" dirty="0">
                  <a:solidFill>
                    <a:schemeClr val="tx1"/>
                  </a:solidFill>
                </a:rPr>
                <a:t>VL </a:t>
              </a:r>
            </a:p>
            <a:p>
              <a:pPr algn="ctr"/>
              <a:r>
                <a:rPr lang="de-DE" sz="750" dirty="0">
                  <a:solidFill>
                    <a:schemeClr val="tx1"/>
                  </a:solidFill>
                </a:rPr>
                <a:t>Einführung Entwicklungs- &amp; Pädagog. Psychologie</a:t>
              </a:r>
              <a:endParaRPr lang="de-DE" sz="600" dirty="0">
                <a:solidFill>
                  <a:schemeClr val="tx1"/>
                </a:solidFill>
              </a:endParaRPr>
            </a:p>
            <a:p>
              <a:pPr algn="ctr">
                <a:spcBef>
                  <a:spcPts val="600"/>
                </a:spcBef>
              </a:pPr>
              <a:r>
                <a:rPr lang="de-DE" sz="750" dirty="0">
                  <a:solidFill>
                    <a:schemeClr val="tx1"/>
                  </a:solidFill>
                </a:rPr>
                <a:t>4 CP; 2 SWS</a:t>
              </a:r>
            </a:p>
          </p:txBody>
        </p:sp>
        <p:pic>
          <p:nvPicPr>
            <p:cNvPr id="78" name="Grafik 77" descr="Sonne">
              <a:extLst>
                <a:ext uri="{FF2B5EF4-FFF2-40B4-BE49-F238E27FC236}">
                  <a16:creationId xmlns:a16="http://schemas.microsoft.com/office/drawing/2014/main" id="{F8D0B857-EF8D-43F3-BA1F-0CE934B70595}"/>
                </a:ext>
              </a:extLst>
            </p:cNvPr>
            <p:cNvPicPr>
              <a:picLocks noChangeAspect="1"/>
            </p:cNvPicPr>
            <p:nvPr/>
          </p:nvPicPr>
          <p:blipFill>
            <a:blip r:embed="rId13" cstate="hq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156570" y="1465454"/>
              <a:ext cx="180000" cy="180000"/>
            </a:xfrm>
            <a:prstGeom prst="rect">
              <a:avLst/>
            </a:prstGeom>
          </p:spPr>
        </p:pic>
      </p:grpSp>
      <p:grpSp>
        <p:nvGrpSpPr>
          <p:cNvPr id="217" name="Gruppieren 216">
            <a:extLst>
              <a:ext uri="{FF2B5EF4-FFF2-40B4-BE49-F238E27FC236}">
                <a16:creationId xmlns:a16="http://schemas.microsoft.com/office/drawing/2014/main" id="{DE9DB205-1260-4D5C-BAFA-B1607A03E740}"/>
              </a:ext>
            </a:extLst>
          </p:cNvPr>
          <p:cNvGrpSpPr/>
          <p:nvPr/>
        </p:nvGrpSpPr>
        <p:grpSpPr>
          <a:xfrm>
            <a:off x="6516008" y="852689"/>
            <a:ext cx="960015" cy="1838690"/>
            <a:chOff x="6482061" y="484313"/>
            <a:chExt cx="960015" cy="1838690"/>
          </a:xfrm>
        </p:grpSpPr>
        <p:grpSp>
          <p:nvGrpSpPr>
            <p:cNvPr id="212" name="Gruppieren 211">
              <a:extLst>
                <a:ext uri="{FF2B5EF4-FFF2-40B4-BE49-F238E27FC236}">
                  <a16:creationId xmlns:a16="http://schemas.microsoft.com/office/drawing/2014/main" id="{1A14B02C-8D15-49FD-BAD6-D2D564D2BCCC}"/>
                </a:ext>
              </a:extLst>
            </p:cNvPr>
            <p:cNvGrpSpPr/>
            <p:nvPr/>
          </p:nvGrpSpPr>
          <p:grpSpPr>
            <a:xfrm>
              <a:off x="6482061" y="484313"/>
              <a:ext cx="960015" cy="900000"/>
              <a:chOff x="6482061" y="484313"/>
              <a:chExt cx="960015" cy="900000"/>
            </a:xfrm>
          </p:grpSpPr>
          <p:sp>
            <p:nvSpPr>
              <p:cNvPr id="5" name="Rechteck 4">
                <a:extLst>
                  <a:ext uri="{FF2B5EF4-FFF2-40B4-BE49-F238E27FC236}">
                    <a16:creationId xmlns:a16="http://schemas.microsoft.com/office/drawing/2014/main" id="{CC5025FD-EEBD-4E74-A2C2-9B11AE44E4E9}"/>
                  </a:ext>
                </a:extLst>
              </p:cNvPr>
              <p:cNvSpPr/>
              <p:nvPr/>
            </p:nvSpPr>
            <p:spPr>
              <a:xfrm>
                <a:off x="6482061" y="484313"/>
                <a:ext cx="960015" cy="900000"/>
              </a:xfrm>
              <a:prstGeom prst="rect">
                <a:avLst/>
              </a:prstGeom>
              <a:solidFill>
                <a:srgbClr val="D3E02C"/>
              </a:solidFill>
              <a:ln w="508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M5</a:t>
                </a:r>
              </a:p>
              <a:p>
                <a:pPr algn="ctr"/>
                <a:br>
                  <a:rPr lang="de-DE" sz="750" dirty="0">
                    <a:solidFill>
                      <a:schemeClr val="tx1"/>
                    </a:solidFill>
                  </a:rPr>
                </a:br>
                <a:r>
                  <a:rPr lang="de-DE" sz="750" dirty="0">
                    <a:solidFill>
                      <a:schemeClr val="tx1"/>
                    </a:solidFill>
                  </a:rPr>
                  <a:t>VL </a:t>
                </a:r>
              </a:p>
              <a:p>
                <a:pPr algn="ctr"/>
                <a:r>
                  <a:rPr lang="de-DE" sz="750" dirty="0">
                    <a:solidFill>
                      <a:schemeClr val="tx1"/>
                    </a:solidFill>
                  </a:rPr>
                  <a:t>Biologische Psychologie 1</a:t>
                </a:r>
              </a:p>
              <a:p>
                <a:pPr algn="ctr"/>
                <a:br>
                  <a:rPr lang="de-DE" sz="750" dirty="0">
                    <a:solidFill>
                      <a:schemeClr val="tx1"/>
                    </a:solidFill>
                  </a:rPr>
                </a:br>
                <a:r>
                  <a:rPr lang="de-DE" sz="750" dirty="0">
                    <a:solidFill>
                      <a:schemeClr val="tx1"/>
                    </a:solidFill>
                  </a:rPr>
                  <a:t>4 CP; 2 SWS</a:t>
                </a:r>
              </a:p>
            </p:txBody>
          </p:sp>
          <p:pic>
            <p:nvPicPr>
              <p:cNvPr id="68" name="Grafik 67" descr="Schneeflocke">
                <a:extLst>
                  <a:ext uri="{FF2B5EF4-FFF2-40B4-BE49-F238E27FC236}">
                    <a16:creationId xmlns:a16="http://schemas.microsoft.com/office/drawing/2014/main" id="{1B3673CC-ECA9-46D7-9C5C-64BED275DC28}"/>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228244" y="519951"/>
                <a:ext cx="180000" cy="180000"/>
              </a:xfrm>
              <a:prstGeom prst="rect">
                <a:avLst/>
              </a:prstGeom>
            </p:spPr>
          </p:pic>
        </p:grpSp>
        <p:grpSp>
          <p:nvGrpSpPr>
            <p:cNvPr id="211" name="Gruppieren 210">
              <a:extLst>
                <a:ext uri="{FF2B5EF4-FFF2-40B4-BE49-F238E27FC236}">
                  <a16:creationId xmlns:a16="http://schemas.microsoft.com/office/drawing/2014/main" id="{62ED4EA4-1203-4CF2-816B-7BB178CBB80F}"/>
                </a:ext>
              </a:extLst>
            </p:cNvPr>
            <p:cNvGrpSpPr/>
            <p:nvPr/>
          </p:nvGrpSpPr>
          <p:grpSpPr>
            <a:xfrm>
              <a:off x="6482061" y="1423003"/>
              <a:ext cx="960015" cy="900000"/>
              <a:chOff x="6482061" y="1423003"/>
              <a:chExt cx="960015" cy="900000"/>
            </a:xfrm>
          </p:grpSpPr>
          <p:sp>
            <p:nvSpPr>
              <p:cNvPr id="52" name="Rechteck 51">
                <a:extLst>
                  <a:ext uri="{FF2B5EF4-FFF2-40B4-BE49-F238E27FC236}">
                    <a16:creationId xmlns:a16="http://schemas.microsoft.com/office/drawing/2014/main" id="{58F134F4-DD0B-405B-A7F8-B880B100D895}"/>
                  </a:ext>
                </a:extLst>
              </p:cNvPr>
              <p:cNvSpPr/>
              <p:nvPr/>
            </p:nvSpPr>
            <p:spPr>
              <a:xfrm>
                <a:off x="6482061" y="1423003"/>
                <a:ext cx="960015" cy="900000"/>
              </a:xfrm>
              <a:prstGeom prst="rect">
                <a:avLst/>
              </a:prstGeom>
              <a:solidFill>
                <a:srgbClr val="D3E02C"/>
              </a:solidFill>
              <a:ln w="508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M5</a:t>
                </a:r>
              </a:p>
              <a:p>
                <a:pPr algn="ctr">
                  <a:spcBef>
                    <a:spcPts val="600"/>
                  </a:spcBef>
                </a:pPr>
                <a:r>
                  <a:rPr lang="de-DE" sz="750" dirty="0">
                    <a:solidFill>
                      <a:schemeClr val="tx1"/>
                    </a:solidFill>
                  </a:rPr>
                  <a:t>VL </a:t>
                </a:r>
              </a:p>
              <a:p>
                <a:pPr algn="ctr"/>
                <a:r>
                  <a:rPr lang="de-DE" sz="750" dirty="0">
                    <a:solidFill>
                      <a:schemeClr val="tx1"/>
                    </a:solidFill>
                  </a:rPr>
                  <a:t>Biologische Psychologie 2</a:t>
                </a:r>
                <a:br>
                  <a:rPr lang="de-DE" sz="750" dirty="0">
                    <a:solidFill>
                      <a:schemeClr val="tx1"/>
                    </a:solidFill>
                  </a:rPr>
                </a:br>
                <a:endParaRPr lang="de-DE" sz="750" dirty="0">
                  <a:solidFill>
                    <a:schemeClr val="tx1"/>
                  </a:solidFill>
                </a:endParaRPr>
              </a:p>
              <a:p>
                <a:pPr algn="ctr"/>
                <a:r>
                  <a:rPr lang="de-DE" sz="750" dirty="0">
                    <a:solidFill>
                      <a:schemeClr val="tx1"/>
                    </a:solidFill>
                  </a:rPr>
                  <a:t>4 CP; 2 SWS</a:t>
                </a:r>
              </a:p>
            </p:txBody>
          </p:sp>
          <p:pic>
            <p:nvPicPr>
              <p:cNvPr id="81" name="Grafik 80" descr="Sonne">
                <a:extLst>
                  <a:ext uri="{FF2B5EF4-FFF2-40B4-BE49-F238E27FC236}">
                    <a16:creationId xmlns:a16="http://schemas.microsoft.com/office/drawing/2014/main" id="{28594F88-35B6-4CE0-B7A1-7EF7F78103C0}"/>
                  </a:ext>
                </a:extLst>
              </p:cNvPr>
              <p:cNvPicPr>
                <a:picLocks noChangeAspect="1"/>
              </p:cNvPicPr>
              <p:nvPr/>
            </p:nvPicPr>
            <p:blipFill>
              <a:blip r:embed="rId13" cstate="hq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232467" y="1441469"/>
                <a:ext cx="180000" cy="180000"/>
              </a:xfrm>
              <a:prstGeom prst="rect">
                <a:avLst/>
              </a:prstGeom>
            </p:spPr>
          </p:pic>
        </p:grpSp>
      </p:grpSp>
      <p:grpSp>
        <p:nvGrpSpPr>
          <p:cNvPr id="322" name="Gruppieren 321">
            <a:extLst>
              <a:ext uri="{FF2B5EF4-FFF2-40B4-BE49-F238E27FC236}">
                <a16:creationId xmlns:a16="http://schemas.microsoft.com/office/drawing/2014/main" id="{2F3C3CB9-98F9-40F8-9F30-F0EDF780CD21}"/>
              </a:ext>
            </a:extLst>
          </p:cNvPr>
          <p:cNvGrpSpPr/>
          <p:nvPr/>
        </p:nvGrpSpPr>
        <p:grpSpPr>
          <a:xfrm>
            <a:off x="2461266" y="3666702"/>
            <a:ext cx="960015" cy="900000"/>
            <a:chOff x="2427319" y="3298326"/>
            <a:chExt cx="960015" cy="900000"/>
          </a:xfrm>
        </p:grpSpPr>
        <p:sp>
          <p:nvSpPr>
            <p:cNvPr id="36" name="Rechteck 35">
              <a:extLst>
                <a:ext uri="{FF2B5EF4-FFF2-40B4-BE49-F238E27FC236}">
                  <a16:creationId xmlns:a16="http://schemas.microsoft.com/office/drawing/2014/main" id="{362382F6-CD0B-466E-BD0C-DEB6EB389031}"/>
                </a:ext>
              </a:extLst>
            </p:cNvPr>
            <p:cNvSpPr/>
            <p:nvPr/>
          </p:nvSpPr>
          <p:spPr>
            <a:xfrm>
              <a:off x="2427319" y="3298326"/>
              <a:ext cx="960015" cy="900000"/>
            </a:xfrm>
            <a:prstGeom prst="rect">
              <a:avLst/>
            </a:prstGeom>
            <a:solidFill>
              <a:srgbClr val="6DCEE5"/>
            </a:solidFill>
            <a:ln w="50800">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M13</a:t>
              </a:r>
            </a:p>
            <a:p>
              <a:pPr algn="ctr"/>
              <a:br>
                <a:rPr lang="de-DE" sz="750" dirty="0">
                  <a:solidFill>
                    <a:schemeClr val="tx1"/>
                  </a:solidFill>
                </a:rPr>
              </a:br>
              <a:r>
                <a:rPr lang="de-DE" sz="750" dirty="0">
                  <a:solidFill>
                    <a:schemeClr val="tx1"/>
                  </a:solidFill>
                </a:rPr>
                <a:t>VL </a:t>
              </a:r>
            </a:p>
            <a:p>
              <a:pPr algn="ctr"/>
              <a:r>
                <a:rPr lang="de-DE" sz="750" dirty="0">
                  <a:solidFill>
                    <a:schemeClr val="tx1"/>
                  </a:solidFill>
                </a:rPr>
                <a:t>Psychologie der Gesundheit 2</a:t>
              </a:r>
            </a:p>
            <a:p>
              <a:pPr algn="ctr"/>
              <a:br>
                <a:rPr lang="de-DE" sz="750" dirty="0">
                  <a:solidFill>
                    <a:schemeClr val="tx1"/>
                  </a:solidFill>
                </a:rPr>
              </a:br>
              <a:r>
                <a:rPr lang="de-DE" sz="750" dirty="0">
                  <a:solidFill>
                    <a:schemeClr val="tx1"/>
                  </a:solidFill>
                </a:rPr>
                <a:t>4 CP; 2 SWS</a:t>
              </a:r>
            </a:p>
          </p:txBody>
        </p:sp>
        <p:pic>
          <p:nvPicPr>
            <p:cNvPr id="93" name="Grafik 92" descr="Sonne">
              <a:extLst>
                <a:ext uri="{FF2B5EF4-FFF2-40B4-BE49-F238E27FC236}">
                  <a16:creationId xmlns:a16="http://schemas.microsoft.com/office/drawing/2014/main" id="{7B75F74F-8719-4CAD-B04C-7F5221FF635F}"/>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3185751" y="3321637"/>
              <a:ext cx="180000" cy="180000"/>
            </a:xfrm>
            <a:prstGeom prst="rect">
              <a:avLst/>
            </a:prstGeom>
          </p:spPr>
        </p:pic>
      </p:grpSp>
      <p:grpSp>
        <p:nvGrpSpPr>
          <p:cNvPr id="321" name="Gruppieren 320">
            <a:extLst>
              <a:ext uri="{FF2B5EF4-FFF2-40B4-BE49-F238E27FC236}">
                <a16:creationId xmlns:a16="http://schemas.microsoft.com/office/drawing/2014/main" id="{8BF34124-F17D-4C38-9E07-1C4A320F4C89}"/>
              </a:ext>
            </a:extLst>
          </p:cNvPr>
          <p:cNvGrpSpPr/>
          <p:nvPr/>
        </p:nvGrpSpPr>
        <p:grpSpPr>
          <a:xfrm>
            <a:off x="1477993" y="3666702"/>
            <a:ext cx="960015" cy="900000"/>
            <a:chOff x="1444046" y="3298326"/>
            <a:chExt cx="960015" cy="900000"/>
          </a:xfrm>
        </p:grpSpPr>
        <p:sp>
          <p:nvSpPr>
            <p:cNvPr id="37" name="Rechteck 36">
              <a:extLst>
                <a:ext uri="{FF2B5EF4-FFF2-40B4-BE49-F238E27FC236}">
                  <a16:creationId xmlns:a16="http://schemas.microsoft.com/office/drawing/2014/main" id="{6E724232-8098-48AE-B5A1-86FBAB198D1D}"/>
                </a:ext>
              </a:extLst>
            </p:cNvPr>
            <p:cNvSpPr/>
            <p:nvPr/>
          </p:nvSpPr>
          <p:spPr>
            <a:xfrm>
              <a:off x="1444046" y="3298326"/>
              <a:ext cx="960015" cy="900000"/>
            </a:xfrm>
            <a:prstGeom prst="rect">
              <a:avLst/>
            </a:prstGeom>
            <a:solidFill>
              <a:srgbClr val="6ACDE4"/>
            </a:solidFill>
            <a:ln w="50800">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M13</a:t>
              </a:r>
              <a:br>
                <a:rPr lang="de-DE" sz="750" dirty="0">
                  <a:solidFill>
                    <a:schemeClr val="tx1"/>
                  </a:solidFill>
                </a:rPr>
              </a:br>
              <a:br>
                <a:rPr lang="de-DE" sz="600" dirty="0">
                  <a:solidFill>
                    <a:schemeClr val="tx1"/>
                  </a:solidFill>
                </a:rPr>
              </a:br>
              <a:r>
                <a:rPr lang="de-DE" sz="750" dirty="0">
                  <a:solidFill>
                    <a:schemeClr val="tx1"/>
                  </a:solidFill>
                </a:rPr>
                <a:t>VL </a:t>
              </a:r>
            </a:p>
            <a:p>
              <a:pPr algn="ctr"/>
              <a:r>
                <a:rPr lang="de-DE" sz="750" dirty="0">
                  <a:solidFill>
                    <a:schemeClr val="tx1"/>
                  </a:solidFill>
                </a:rPr>
                <a:t>Psychologie der Gesundheit 1</a:t>
              </a:r>
              <a:br>
                <a:rPr lang="de-DE" sz="750" dirty="0">
                  <a:solidFill>
                    <a:schemeClr val="tx1"/>
                  </a:solidFill>
                </a:rPr>
              </a:br>
              <a:br>
                <a:rPr lang="de-DE" sz="600" dirty="0">
                  <a:solidFill>
                    <a:schemeClr val="tx1"/>
                  </a:solidFill>
                </a:rPr>
              </a:br>
              <a:r>
                <a:rPr lang="de-DE" sz="750" dirty="0">
                  <a:solidFill>
                    <a:schemeClr val="tx1"/>
                  </a:solidFill>
                </a:rPr>
                <a:t>4 CP; 2 SWS</a:t>
              </a:r>
            </a:p>
          </p:txBody>
        </p:sp>
        <p:pic>
          <p:nvPicPr>
            <p:cNvPr id="96" name="Grafik 95" descr="Sonne">
              <a:extLst>
                <a:ext uri="{FF2B5EF4-FFF2-40B4-BE49-F238E27FC236}">
                  <a16:creationId xmlns:a16="http://schemas.microsoft.com/office/drawing/2014/main" id="{15F8454B-C020-42E7-B04D-1B8FF65E4FDD}"/>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2195694" y="3328713"/>
              <a:ext cx="180000" cy="180000"/>
            </a:xfrm>
            <a:prstGeom prst="rect">
              <a:avLst/>
            </a:prstGeom>
          </p:spPr>
        </p:pic>
      </p:grpSp>
      <p:grpSp>
        <p:nvGrpSpPr>
          <p:cNvPr id="324" name="Gruppieren 323">
            <a:extLst>
              <a:ext uri="{FF2B5EF4-FFF2-40B4-BE49-F238E27FC236}">
                <a16:creationId xmlns:a16="http://schemas.microsoft.com/office/drawing/2014/main" id="{52031E7C-4969-451E-864A-69056E68946E}"/>
              </a:ext>
            </a:extLst>
          </p:cNvPr>
          <p:cNvGrpSpPr/>
          <p:nvPr/>
        </p:nvGrpSpPr>
        <p:grpSpPr>
          <a:xfrm>
            <a:off x="4639316" y="3671795"/>
            <a:ext cx="937861" cy="900000"/>
            <a:chOff x="4697515" y="3296331"/>
            <a:chExt cx="937861" cy="900000"/>
          </a:xfrm>
        </p:grpSpPr>
        <p:sp>
          <p:nvSpPr>
            <p:cNvPr id="34" name="Rechteck 33">
              <a:extLst>
                <a:ext uri="{FF2B5EF4-FFF2-40B4-BE49-F238E27FC236}">
                  <a16:creationId xmlns:a16="http://schemas.microsoft.com/office/drawing/2014/main" id="{7F449BF6-34C5-41DF-8D16-419AB4161B6B}"/>
                </a:ext>
              </a:extLst>
            </p:cNvPr>
            <p:cNvSpPr/>
            <p:nvPr/>
          </p:nvSpPr>
          <p:spPr>
            <a:xfrm>
              <a:off x="4697515" y="3296331"/>
              <a:ext cx="937861" cy="900000"/>
            </a:xfrm>
            <a:prstGeom prst="rect">
              <a:avLst/>
            </a:prstGeom>
            <a:solidFill>
              <a:srgbClr val="6DCEE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M11</a:t>
              </a:r>
              <a:br>
                <a:rPr lang="de-DE" sz="750" dirty="0">
                  <a:solidFill>
                    <a:schemeClr val="tx1"/>
                  </a:solidFill>
                </a:rPr>
              </a:br>
              <a:endParaRPr lang="de-DE" sz="750" dirty="0">
                <a:solidFill>
                  <a:schemeClr val="tx1"/>
                </a:solidFill>
              </a:endParaRPr>
            </a:p>
            <a:p>
              <a:pPr algn="ctr"/>
              <a:r>
                <a:rPr lang="de-DE" sz="750" dirty="0">
                  <a:solidFill>
                    <a:schemeClr val="tx1"/>
                  </a:solidFill>
                </a:rPr>
                <a:t>S </a:t>
              </a:r>
            </a:p>
            <a:p>
              <a:pPr algn="ctr"/>
              <a:r>
                <a:rPr lang="de-DE" sz="750" dirty="0">
                  <a:solidFill>
                    <a:schemeClr val="tx1"/>
                  </a:solidFill>
                </a:rPr>
                <a:t>Störungslehre</a:t>
              </a:r>
              <a:br>
                <a:rPr lang="de-DE" sz="750" dirty="0">
                  <a:solidFill>
                    <a:schemeClr val="tx1"/>
                  </a:solidFill>
                </a:rPr>
              </a:br>
              <a:br>
                <a:rPr lang="de-DE" sz="750" dirty="0">
                  <a:solidFill>
                    <a:schemeClr val="tx1"/>
                  </a:solidFill>
                </a:rPr>
              </a:br>
              <a:br>
                <a:rPr lang="de-DE" sz="750" dirty="0">
                  <a:solidFill>
                    <a:schemeClr val="tx1"/>
                  </a:solidFill>
                </a:rPr>
              </a:br>
              <a:r>
                <a:rPr lang="de-DE" sz="750" dirty="0">
                  <a:solidFill>
                    <a:schemeClr val="tx1"/>
                  </a:solidFill>
                </a:rPr>
                <a:t>4 CP; 2 SWS</a:t>
              </a:r>
            </a:p>
          </p:txBody>
        </p:sp>
        <p:pic>
          <p:nvPicPr>
            <p:cNvPr id="98" name="Grafik 97" descr="Sonne">
              <a:extLst>
                <a:ext uri="{FF2B5EF4-FFF2-40B4-BE49-F238E27FC236}">
                  <a16:creationId xmlns:a16="http://schemas.microsoft.com/office/drawing/2014/main" id="{BE6A6F29-32B5-44DB-8BA8-81294E73B197}"/>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448099" y="3302035"/>
              <a:ext cx="180000" cy="180000"/>
            </a:xfrm>
            <a:prstGeom prst="rect">
              <a:avLst/>
            </a:prstGeom>
          </p:spPr>
        </p:pic>
      </p:grpSp>
      <p:grpSp>
        <p:nvGrpSpPr>
          <p:cNvPr id="320" name="Gruppieren 319">
            <a:extLst>
              <a:ext uri="{FF2B5EF4-FFF2-40B4-BE49-F238E27FC236}">
                <a16:creationId xmlns:a16="http://schemas.microsoft.com/office/drawing/2014/main" id="{EBAD0B3D-DBAD-4944-AE4C-55B768EFE803}"/>
              </a:ext>
            </a:extLst>
          </p:cNvPr>
          <p:cNvGrpSpPr/>
          <p:nvPr/>
        </p:nvGrpSpPr>
        <p:grpSpPr>
          <a:xfrm>
            <a:off x="3564700" y="2730525"/>
            <a:ext cx="1931522" cy="900108"/>
            <a:chOff x="1548779" y="2353459"/>
            <a:chExt cx="1931522" cy="900108"/>
          </a:xfrm>
        </p:grpSpPr>
        <p:grpSp>
          <p:nvGrpSpPr>
            <p:cNvPr id="312" name="Gruppieren 311">
              <a:extLst>
                <a:ext uri="{FF2B5EF4-FFF2-40B4-BE49-F238E27FC236}">
                  <a16:creationId xmlns:a16="http://schemas.microsoft.com/office/drawing/2014/main" id="{CF4ED2FA-F8E4-4345-8A94-927456B431F5}"/>
                </a:ext>
              </a:extLst>
            </p:cNvPr>
            <p:cNvGrpSpPr/>
            <p:nvPr/>
          </p:nvGrpSpPr>
          <p:grpSpPr>
            <a:xfrm>
              <a:off x="1548779" y="2353567"/>
              <a:ext cx="960015" cy="900000"/>
              <a:chOff x="1548779" y="2353567"/>
              <a:chExt cx="960015" cy="900000"/>
            </a:xfrm>
          </p:grpSpPr>
          <p:sp>
            <p:nvSpPr>
              <p:cNvPr id="17" name="Rechteck 16">
                <a:extLst>
                  <a:ext uri="{FF2B5EF4-FFF2-40B4-BE49-F238E27FC236}">
                    <a16:creationId xmlns:a16="http://schemas.microsoft.com/office/drawing/2014/main" id="{4F724636-AF2C-4656-B6BC-320F8C893787}"/>
                  </a:ext>
                </a:extLst>
              </p:cNvPr>
              <p:cNvSpPr/>
              <p:nvPr/>
            </p:nvSpPr>
            <p:spPr>
              <a:xfrm>
                <a:off x="1548779" y="2353567"/>
                <a:ext cx="960015" cy="900000"/>
              </a:xfrm>
              <a:prstGeom prst="rect">
                <a:avLst/>
              </a:prstGeom>
              <a:solidFill>
                <a:srgbClr val="D3E02C"/>
              </a:solidFill>
              <a:ln w="50800">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M10</a:t>
                </a:r>
                <a:br>
                  <a:rPr lang="de-DE" sz="750" dirty="0">
                    <a:solidFill>
                      <a:schemeClr val="tx1"/>
                    </a:solidFill>
                  </a:rPr>
                </a:br>
                <a:br>
                  <a:rPr lang="de-DE" sz="750" dirty="0">
                    <a:solidFill>
                      <a:schemeClr val="tx1"/>
                    </a:solidFill>
                  </a:rPr>
                </a:br>
                <a:r>
                  <a:rPr lang="de-DE" sz="750" dirty="0">
                    <a:solidFill>
                      <a:schemeClr val="tx1"/>
                    </a:solidFill>
                  </a:rPr>
                  <a:t>VL </a:t>
                </a:r>
              </a:p>
              <a:p>
                <a:pPr algn="ctr"/>
                <a:r>
                  <a:rPr lang="de-DE" sz="750" dirty="0">
                    <a:solidFill>
                      <a:schemeClr val="tx1"/>
                    </a:solidFill>
                  </a:rPr>
                  <a:t>Grundlagen psycholog. Diagnostik</a:t>
                </a:r>
                <a:br>
                  <a:rPr lang="de-DE" sz="750" dirty="0">
                    <a:solidFill>
                      <a:schemeClr val="tx1"/>
                    </a:solidFill>
                  </a:rPr>
                </a:br>
                <a:br>
                  <a:rPr lang="de-DE" sz="750" dirty="0">
                    <a:solidFill>
                      <a:schemeClr val="tx1"/>
                    </a:solidFill>
                  </a:rPr>
                </a:br>
                <a:r>
                  <a:rPr lang="de-DE" sz="750" dirty="0">
                    <a:solidFill>
                      <a:schemeClr val="tx1"/>
                    </a:solidFill>
                  </a:rPr>
                  <a:t>4 CP; 2 SWS</a:t>
                </a:r>
              </a:p>
            </p:txBody>
          </p:sp>
          <p:pic>
            <p:nvPicPr>
              <p:cNvPr id="100" name="Grafik 99" descr="Schneeflocke">
                <a:extLst>
                  <a:ext uri="{FF2B5EF4-FFF2-40B4-BE49-F238E27FC236}">
                    <a16:creationId xmlns:a16="http://schemas.microsoft.com/office/drawing/2014/main" id="{214069E1-A102-4C12-8D84-DE60EF88EAA1}"/>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306304" y="2382828"/>
                <a:ext cx="180000" cy="180000"/>
              </a:xfrm>
              <a:prstGeom prst="rect">
                <a:avLst/>
              </a:prstGeom>
              <a:effectLst/>
            </p:spPr>
          </p:pic>
        </p:grpSp>
        <p:grpSp>
          <p:nvGrpSpPr>
            <p:cNvPr id="313" name="Gruppieren 312">
              <a:extLst>
                <a:ext uri="{FF2B5EF4-FFF2-40B4-BE49-F238E27FC236}">
                  <a16:creationId xmlns:a16="http://schemas.microsoft.com/office/drawing/2014/main" id="{02D2D1B8-3606-4C2C-A785-F3E7ACBF31BB}"/>
                </a:ext>
              </a:extLst>
            </p:cNvPr>
            <p:cNvGrpSpPr/>
            <p:nvPr/>
          </p:nvGrpSpPr>
          <p:grpSpPr>
            <a:xfrm>
              <a:off x="2520286" y="2353459"/>
              <a:ext cx="960015" cy="900000"/>
              <a:chOff x="2520286" y="2353459"/>
              <a:chExt cx="960015" cy="900000"/>
            </a:xfrm>
          </p:grpSpPr>
          <p:sp>
            <p:nvSpPr>
              <p:cNvPr id="23" name="Rechteck 22">
                <a:extLst>
                  <a:ext uri="{FF2B5EF4-FFF2-40B4-BE49-F238E27FC236}">
                    <a16:creationId xmlns:a16="http://schemas.microsoft.com/office/drawing/2014/main" id="{B0CB46B6-6920-4122-BD27-C844C1C66CB5}"/>
                  </a:ext>
                </a:extLst>
              </p:cNvPr>
              <p:cNvSpPr/>
              <p:nvPr/>
            </p:nvSpPr>
            <p:spPr>
              <a:xfrm>
                <a:off x="2520286" y="2353459"/>
                <a:ext cx="960015" cy="900000"/>
              </a:xfrm>
              <a:prstGeom prst="rect">
                <a:avLst/>
              </a:prstGeom>
              <a:solidFill>
                <a:srgbClr val="D3E02C"/>
              </a:solidFill>
              <a:ln w="50800">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M10</a:t>
                </a:r>
                <a:br>
                  <a:rPr lang="de-DE" sz="750" dirty="0">
                    <a:solidFill>
                      <a:schemeClr val="tx1"/>
                    </a:solidFill>
                  </a:rPr>
                </a:br>
                <a:br>
                  <a:rPr lang="de-DE" sz="750" dirty="0">
                    <a:solidFill>
                      <a:schemeClr val="tx1"/>
                    </a:solidFill>
                  </a:rPr>
                </a:br>
                <a:r>
                  <a:rPr lang="de-DE" sz="750" dirty="0">
                    <a:solidFill>
                      <a:schemeClr val="tx1"/>
                    </a:solidFill>
                  </a:rPr>
                  <a:t>VL </a:t>
                </a:r>
              </a:p>
              <a:p>
                <a:pPr algn="ctr"/>
                <a:r>
                  <a:rPr lang="de-DE" sz="750" dirty="0">
                    <a:solidFill>
                      <a:schemeClr val="tx1"/>
                    </a:solidFill>
                  </a:rPr>
                  <a:t>Testtheorie &amp; Testkonstruktion</a:t>
                </a:r>
              </a:p>
              <a:p>
                <a:pPr algn="ctr"/>
                <a:br>
                  <a:rPr lang="de-DE" sz="750" dirty="0">
                    <a:solidFill>
                      <a:schemeClr val="tx1"/>
                    </a:solidFill>
                  </a:rPr>
                </a:br>
                <a:r>
                  <a:rPr lang="de-DE" sz="750" dirty="0">
                    <a:solidFill>
                      <a:schemeClr val="tx1"/>
                    </a:solidFill>
                  </a:rPr>
                  <a:t>4 CP; 2 SWS</a:t>
                </a:r>
              </a:p>
            </p:txBody>
          </p:sp>
          <p:pic>
            <p:nvPicPr>
              <p:cNvPr id="101" name="Grafik 100" descr="Schneeflocke">
                <a:extLst>
                  <a:ext uri="{FF2B5EF4-FFF2-40B4-BE49-F238E27FC236}">
                    <a16:creationId xmlns:a16="http://schemas.microsoft.com/office/drawing/2014/main" id="{41D0D584-0EC1-47B4-A98B-4312BDE810CB}"/>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279008" y="2375122"/>
                <a:ext cx="180000" cy="180000"/>
              </a:xfrm>
              <a:prstGeom prst="rect">
                <a:avLst/>
              </a:prstGeom>
              <a:effectLst/>
            </p:spPr>
          </p:pic>
        </p:grpSp>
      </p:grpSp>
      <p:grpSp>
        <p:nvGrpSpPr>
          <p:cNvPr id="325" name="Gruppieren 324">
            <a:extLst>
              <a:ext uri="{FF2B5EF4-FFF2-40B4-BE49-F238E27FC236}">
                <a16:creationId xmlns:a16="http://schemas.microsoft.com/office/drawing/2014/main" id="{1B7D0E5B-3FC8-41B7-858B-93DCD3817AC9}"/>
              </a:ext>
            </a:extLst>
          </p:cNvPr>
          <p:cNvGrpSpPr/>
          <p:nvPr/>
        </p:nvGrpSpPr>
        <p:grpSpPr>
          <a:xfrm>
            <a:off x="459840" y="4604356"/>
            <a:ext cx="937861" cy="900000"/>
            <a:chOff x="405637" y="4235464"/>
            <a:chExt cx="937861" cy="900000"/>
          </a:xfrm>
        </p:grpSpPr>
        <p:sp>
          <p:nvSpPr>
            <p:cNvPr id="32" name="Rechteck 31">
              <a:extLst>
                <a:ext uri="{FF2B5EF4-FFF2-40B4-BE49-F238E27FC236}">
                  <a16:creationId xmlns:a16="http://schemas.microsoft.com/office/drawing/2014/main" id="{B1421A0B-FE76-4A58-B9AB-C2D6CB95CB18}"/>
                </a:ext>
              </a:extLst>
            </p:cNvPr>
            <p:cNvSpPr/>
            <p:nvPr/>
          </p:nvSpPr>
          <p:spPr>
            <a:xfrm>
              <a:off x="405637" y="4235464"/>
              <a:ext cx="937861" cy="900000"/>
            </a:xfrm>
            <a:prstGeom prst="rect">
              <a:avLst/>
            </a:prstGeom>
            <a:solidFill>
              <a:srgbClr val="6DCEE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M12</a:t>
              </a:r>
              <a:br>
                <a:rPr lang="de-DE" sz="750" dirty="0">
                  <a:solidFill>
                    <a:schemeClr val="tx1"/>
                  </a:solidFill>
                </a:rPr>
              </a:br>
              <a:r>
                <a:rPr lang="de-DE" sz="750" dirty="0">
                  <a:solidFill>
                    <a:schemeClr val="tx1"/>
                  </a:solidFill>
                </a:rPr>
                <a:t> </a:t>
              </a:r>
              <a:br>
                <a:rPr lang="de-DE" sz="750" dirty="0">
                  <a:solidFill>
                    <a:schemeClr val="tx1"/>
                  </a:solidFill>
                </a:rPr>
              </a:br>
              <a:r>
                <a:rPr lang="de-DE" sz="750" dirty="0">
                  <a:solidFill>
                    <a:schemeClr val="tx1"/>
                  </a:solidFill>
                </a:rPr>
                <a:t>S </a:t>
              </a:r>
            </a:p>
            <a:p>
              <a:pPr algn="ctr"/>
              <a:r>
                <a:rPr lang="de-DE" sz="750" dirty="0">
                  <a:solidFill>
                    <a:schemeClr val="tx1"/>
                  </a:solidFill>
                </a:rPr>
                <a:t>Allgemeine Verfahrenslehre</a:t>
              </a:r>
              <a:br>
                <a:rPr lang="de-DE" sz="750" dirty="0">
                  <a:solidFill>
                    <a:schemeClr val="tx1"/>
                  </a:solidFill>
                </a:rPr>
              </a:br>
              <a:endParaRPr lang="de-DE" sz="750" dirty="0">
                <a:solidFill>
                  <a:schemeClr val="tx1"/>
                </a:solidFill>
              </a:endParaRPr>
            </a:p>
            <a:p>
              <a:pPr algn="ctr"/>
              <a:r>
                <a:rPr lang="de-DE" sz="750" dirty="0">
                  <a:solidFill>
                    <a:schemeClr val="tx1"/>
                  </a:solidFill>
                </a:rPr>
                <a:t>4 CP; 2 SWS</a:t>
              </a:r>
            </a:p>
          </p:txBody>
        </p:sp>
        <p:pic>
          <p:nvPicPr>
            <p:cNvPr id="102" name="Grafik 101" descr="Schneeflocke">
              <a:extLst>
                <a:ext uri="{FF2B5EF4-FFF2-40B4-BE49-F238E27FC236}">
                  <a16:creationId xmlns:a16="http://schemas.microsoft.com/office/drawing/2014/main" id="{02529E2C-C504-46E5-BB17-326D18199DF4}"/>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49360" y="4240940"/>
              <a:ext cx="180000" cy="180000"/>
            </a:xfrm>
            <a:prstGeom prst="rect">
              <a:avLst/>
            </a:prstGeom>
          </p:spPr>
        </p:pic>
      </p:grpSp>
      <p:grpSp>
        <p:nvGrpSpPr>
          <p:cNvPr id="327" name="Gruppieren 326">
            <a:extLst>
              <a:ext uri="{FF2B5EF4-FFF2-40B4-BE49-F238E27FC236}">
                <a16:creationId xmlns:a16="http://schemas.microsoft.com/office/drawing/2014/main" id="{998453F1-A982-4CDC-99BC-CA4773176043}"/>
              </a:ext>
            </a:extLst>
          </p:cNvPr>
          <p:cNvGrpSpPr/>
          <p:nvPr/>
        </p:nvGrpSpPr>
        <p:grpSpPr>
          <a:xfrm>
            <a:off x="2564253" y="4603942"/>
            <a:ext cx="937861" cy="900000"/>
            <a:chOff x="2530306" y="4235566"/>
            <a:chExt cx="937861" cy="900000"/>
          </a:xfrm>
        </p:grpSpPr>
        <p:sp>
          <p:nvSpPr>
            <p:cNvPr id="28" name="Rechteck 27">
              <a:extLst>
                <a:ext uri="{FF2B5EF4-FFF2-40B4-BE49-F238E27FC236}">
                  <a16:creationId xmlns:a16="http://schemas.microsoft.com/office/drawing/2014/main" id="{DCEB1FC2-50B1-40C4-943A-6D08E4C2B9FF}"/>
                </a:ext>
              </a:extLst>
            </p:cNvPr>
            <p:cNvSpPr/>
            <p:nvPr/>
          </p:nvSpPr>
          <p:spPr>
            <a:xfrm>
              <a:off x="2530306" y="4235566"/>
              <a:ext cx="937861" cy="900000"/>
            </a:xfrm>
            <a:prstGeom prst="rect">
              <a:avLst/>
            </a:prstGeom>
            <a:solidFill>
              <a:srgbClr val="6DCEE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spcBef>
                  <a:spcPts val="400"/>
                </a:spcBef>
              </a:pPr>
              <a:r>
                <a:rPr lang="de-DE" sz="750" dirty="0">
                  <a:solidFill>
                    <a:schemeClr val="tx1"/>
                  </a:solidFill>
                </a:rPr>
                <a:t>M14</a:t>
              </a:r>
            </a:p>
            <a:p>
              <a:pPr algn="ctr">
                <a:spcBef>
                  <a:spcPts val="600"/>
                </a:spcBef>
              </a:pPr>
              <a:r>
                <a:rPr lang="de-DE" sz="750" dirty="0">
                  <a:solidFill>
                    <a:schemeClr val="tx1"/>
                  </a:solidFill>
                </a:rPr>
                <a:t>S </a:t>
              </a:r>
            </a:p>
            <a:p>
              <a:pPr algn="ctr"/>
              <a:r>
                <a:rPr lang="de-DE" sz="750" dirty="0">
                  <a:solidFill>
                    <a:schemeClr val="tx1"/>
                  </a:solidFill>
                </a:rPr>
                <a:t>Psychologie d. Gesundheit &amp; Prävention</a:t>
              </a:r>
            </a:p>
            <a:p>
              <a:pPr algn="ctr">
                <a:spcBef>
                  <a:spcPts val="600"/>
                </a:spcBef>
              </a:pPr>
              <a:r>
                <a:rPr lang="de-DE" sz="750" dirty="0">
                  <a:solidFill>
                    <a:schemeClr val="tx1"/>
                  </a:solidFill>
                </a:rPr>
                <a:t>4 CP; 2 SWS</a:t>
              </a:r>
            </a:p>
          </p:txBody>
        </p:sp>
        <p:pic>
          <p:nvPicPr>
            <p:cNvPr id="110" name="Grafik 109" descr="Schneeflocke">
              <a:extLst>
                <a:ext uri="{FF2B5EF4-FFF2-40B4-BE49-F238E27FC236}">
                  <a16:creationId xmlns:a16="http://schemas.microsoft.com/office/drawing/2014/main" id="{92B3EA8F-C61F-40B5-80D2-ED404243B5AD}"/>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283099" y="4251803"/>
              <a:ext cx="180000" cy="180000"/>
            </a:xfrm>
            <a:prstGeom prst="rect">
              <a:avLst/>
            </a:prstGeom>
          </p:spPr>
        </p:pic>
      </p:grpSp>
      <p:grpSp>
        <p:nvGrpSpPr>
          <p:cNvPr id="333" name="Gruppieren 332">
            <a:extLst>
              <a:ext uri="{FF2B5EF4-FFF2-40B4-BE49-F238E27FC236}">
                <a16:creationId xmlns:a16="http://schemas.microsoft.com/office/drawing/2014/main" id="{DEC43709-DCF8-4D20-AD3D-67018087AB41}"/>
              </a:ext>
            </a:extLst>
          </p:cNvPr>
          <p:cNvGrpSpPr/>
          <p:nvPr/>
        </p:nvGrpSpPr>
        <p:grpSpPr>
          <a:xfrm>
            <a:off x="3581004" y="5548586"/>
            <a:ext cx="942794" cy="903937"/>
            <a:chOff x="3547057" y="5180210"/>
            <a:chExt cx="942794" cy="903937"/>
          </a:xfrm>
        </p:grpSpPr>
        <p:sp>
          <p:nvSpPr>
            <p:cNvPr id="47" name="Rechteck 46">
              <a:extLst>
                <a:ext uri="{FF2B5EF4-FFF2-40B4-BE49-F238E27FC236}">
                  <a16:creationId xmlns:a16="http://schemas.microsoft.com/office/drawing/2014/main" id="{E612B33D-38FC-4189-9294-4A6E879DD488}"/>
                </a:ext>
              </a:extLst>
            </p:cNvPr>
            <p:cNvSpPr/>
            <p:nvPr/>
          </p:nvSpPr>
          <p:spPr>
            <a:xfrm>
              <a:off x="3547057" y="5184147"/>
              <a:ext cx="937861" cy="900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M19</a:t>
              </a:r>
              <a:br>
                <a:rPr lang="de-DE" sz="750" dirty="0">
                  <a:solidFill>
                    <a:schemeClr val="tx1"/>
                  </a:solidFill>
                </a:rPr>
              </a:br>
              <a:br>
                <a:rPr lang="de-DE" sz="750" dirty="0">
                  <a:solidFill>
                    <a:schemeClr val="tx1"/>
                  </a:solidFill>
                </a:rPr>
              </a:br>
              <a:r>
                <a:rPr lang="de-DE" sz="750" dirty="0">
                  <a:solidFill>
                    <a:schemeClr val="tx1"/>
                  </a:solidFill>
                </a:rPr>
                <a:t>Forschungs-kolloquium</a:t>
              </a:r>
              <a:br>
                <a:rPr lang="de-DE" sz="750" dirty="0">
                  <a:solidFill>
                    <a:schemeClr val="tx1"/>
                  </a:solidFill>
                </a:rPr>
              </a:br>
              <a:endParaRPr lang="de-DE" sz="750" dirty="0">
                <a:solidFill>
                  <a:schemeClr val="tx1"/>
                </a:solidFill>
              </a:endParaRPr>
            </a:p>
            <a:p>
              <a:pPr algn="ctr"/>
              <a:br>
                <a:rPr lang="de-DE" sz="750" dirty="0">
                  <a:solidFill>
                    <a:schemeClr val="tx1"/>
                  </a:solidFill>
                </a:rPr>
              </a:br>
              <a:r>
                <a:rPr lang="de-DE" sz="750" dirty="0">
                  <a:solidFill>
                    <a:schemeClr val="tx1"/>
                  </a:solidFill>
                </a:rPr>
                <a:t>4 CP; 2 SWS</a:t>
              </a:r>
            </a:p>
          </p:txBody>
        </p:sp>
        <p:pic>
          <p:nvPicPr>
            <p:cNvPr id="115" name="Grafik 114" descr="Sonne">
              <a:extLst>
                <a:ext uri="{FF2B5EF4-FFF2-40B4-BE49-F238E27FC236}">
                  <a16:creationId xmlns:a16="http://schemas.microsoft.com/office/drawing/2014/main" id="{E984A9D4-64F6-43BF-9D3F-553BAABAFE9F}"/>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309851" y="5325545"/>
              <a:ext cx="180000" cy="180000"/>
            </a:xfrm>
            <a:prstGeom prst="rect">
              <a:avLst/>
            </a:prstGeom>
          </p:spPr>
        </p:pic>
        <p:pic>
          <p:nvPicPr>
            <p:cNvPr id="116" name="Grafik 115" descr="Schneeflocke">
              <a:extLst>
                <a:ext uri="{FF2B5EF4-FFF2-40B4-BE49-F238E27FC236}">
                  <a16:creationId xmlns:a16="http://schemas.microsoft.com/office/drawing/2014/main" id="{A0D3D9A8-3A2E-4B35-B199-2E19F2617350}"/>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304793" y="5180210"/>
              <a:ext cx="180000" cy="180000"/>
            </a:xfrm>
            <a:prstGeom prst="rect">
              <a:avLst/>
            </a:prstGeom>
          </p:spPr>
        </p:pic>
      </p:grpSp>
      <p:grpSp>
        <p:nvGrpSpPr>
          <p:cNvPr id="334" name="Gruppieren 333">
            <a:extLst>
              <a:ext uri="{FF2B5EF4-FFF2-40B4-BE49-F238E27FC236}">
                <a16:creationId xmlns:a16="http://schemas.microsoft.com/office/drawing/2014/main" id="{41F8FA72-11DF-4CDE-9FEF-69E4BFEC4C86}"/>
              </a:ext>
            </a:extLst>
          </p:cNvPr>
          <p:cNvGrpSpPr/>
          <p:nvPr/>
        </p:nvGrpSpPr>
        <p:grpSpPr>
          <a:xfrm>
            <a:off x="4626034" y="5552523"/>
            <a:ext cx="3160141" cy="900000"/>
            <a:chOff x="4592087" y="5184147"/>
            <a:chExt cx="3160141" cy="900000"/>
          </a:xfrm>
        </p:grpSpPr>
        <p:sp>
          <p:nvSpPr>
            <p:cNvPr id="46" name="Rechteck 45">
              <a:extLst>
                <a:ext uri="{FF2B5EF4-FFF2-40B4-BE49-F238E27FC236}">
                  <a16:creationId xmlns:a16="http://schemas.microsoft.com/office/drawing/2014/main" id="{ECD5E533-BE85-47EB-ABC6-BCE2433BCF2E}"/>
                </a:ext>
              </a:extLst>
            </p:cNvPr>
            <p:cNvSpPr/>
            <p:nvPr/>
          </p:nvSpPr>
          <p:spPr>
            <a:xfrm>
              <a:off x="4592087" y="5184147"/>
              <a:ext cx="3157296" cy="900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M19: Abschlussmodul</a:t>
              </a:r>
              <a:br>
                <a:rPr lang="de-DE" sz="750" dirty="0">
                  <a:solidFill>
                    <a:schemeClr val="tx1"/>
                  </a:solidFill>
                </a:rPr>
              </a:br>
              <a:br>
                <a:rPr lang="de-DE" sz="750" dirty="0">
                  <a:solidFill>
                    <a:schemeClr val="tx1"/>
                  </a:solidFill>
                </a:rPr>
              </a:br>
              <a:br>
                <a:rPr lang="de-DE" sz="750" dirty="0">
                  <a:solidFill>
                    <a:schemeClr val="tx1"/>
                  </a:solidFill>
                </a:rPr>
              </a:br>
              <a:r>
                <a:rPr lang="de-DE" sz="750" dirty="0">
                  <a:solidFill>
                    <a:schemeClr val="tx1"/>
                  </a:solidFill>
                </a:rPr>
                <a:t>Bachelorarbeit</a:t>
              </a:r>
              <a:br>
                <a:rPr lang="de-DE" sz="750" dirty="0">
                  <a:solidFill>
                    <a:schemeClr val="tx1"/>
                  </a:solidFill>
                </a:rPr>
              </a:br>
              <a:br>
                <a:rPr lang="de-DE" sz="750" dirty="0">
                  <a:solidFill>
                    <a:schemeClr val="tx1"/>
                  </a:solidFill>
                </a:rPr>
              </a:br>
              <a:br>
                <a:rPr lang="de-DE" sz="750" dirty="0">
                  <a:solidFill>
                    <a:schemeClr val="tx1"/>
                  </a:solidFill>
                </a:rPr>
              </a:br>
              <a:r>
                <a:rPr lang="de-DE" sz="750" dirty="0">
                  <a:solidFill>
                    <a:schemeClr val="tx1"/>
                  </a:solidFill>
                </a:rPr>
                <a:t>12 CP</a:t>
              </a:r>
            </a:p>
          </p:txBody>
        </p:sp>
        <p:pic>
          <p:nvPicPr>
            <p:cNvPr id="112" name="Grafik 111" descr="Sonne">
              <a:extLst>
                <a:ext uri="{FF2B5EF4-FFF2-40B4-BE49-F238E27FC236}">
                  <a16:creationId xmlns:a16="http://schemas.microsoft.com/office/drawing/2014/main" id="{ADC71C94-EBDB-4F32-A329-18B19186FE5F}"/>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572228" y="5355180"/>
              <a:ext cx="180000" cy="180000"/>
            </a:xfrm>
            <a:prstGeom prst="rect">
              <a:avLst/>
            </a:prstGeom>
          </p:spPr>
        </p:pic>
        <p:pic>
          <p:nvPicPr>
            <p:cNvPr id="117" name="Grafik 116" descr="Schneeflocke">
              <a:extLst>
                <a:ext uri="{FF2B5EF4-FFF2-40B4-BE49-F238E27FC236}">
                  <a16:creationId xmlns:a16="http://schemas.microsoft.com/office/drawing/2014/main" id="{B35CF559-3030-4BF9-A156-C91D2A7BA586}"/>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566784" y="5194061"/>
              <a:ext cx="180000" cy="180000"/>
            </a:xfrm>
            <a:prstGeom prst="rect">
              <a:avLst/>
            </a:prstGeom>
          </p:spPr>
        </p:pic>
      </p:grpSp>
      <p:sp>
        <p:nvSpPr>
          <p:cNvPr id="8" name="Textfeld 7">
            <a:extLst>
              <a:ext uri="{FF2B5EF4-FFF2-40B4-BE49-F238E27FC236}">
                <a16:creationId xmlns:a16="http://schemas.microsoft.com/office/drawing/2014/main" id="{6AEE0F28-02E8-4E4A-B927-312EEAD16FF9}"/>
              </a:ext>
            </a:extLst>
          </p:cNvPr>
          <p:cNvSpPr txBox="1"/>
          <p:nvPr/>
        </p:nvSpPr>
        <p:spPr>
          <a:xfrm>
            <a:off x="5988808" y="316646"/>
            <a:ext cx="2564844" cy="356609"/>
          </a:xfrm>
          <a:prstGeom prst="rect">
            <a:avLst/>
          </a:prstGeom>
          <a:noFill/>
          <a:ln>
            <a:noFill/>
          </a:ln>
        </p:spPr>
        <p:txBody>
          <a:bodyPr wrap="square" lIns="36000" tIns="108000" rIns="36000" bIns="108000" rtlCol="0">
            <a:spAutoFit/>
          </a:bodyPr>
          <a:lstStyle/>
          <a:p>
            <a:r>
              <a:rPr lang="de-DE" sz="900" dirty="0"/>
              <a:t>Veranstaltung </a:t>
            </a:r>
            <a:r>
              <a:rPr lang="de-DE" sz="900" u="sng" dirty="0"/>
              <a:t>nur</a:t>
            </a:r>
            <a:r>
              <a:rPr lang="de-DE" sz="900" dirty="0"/>
              <a:t> im WiSe belegbar</a:t>
            </a:r>
          </a:p>
        </p:txBody>
      </p:sp>
      <p:sp>
        <p:nvSpPr>
          <p:cNvPr id="190" name="Rechteck 189">
            <a:extLst>
              <a:ext uri="{FF2B5EF4-FFF2-40B4-BE49-F238E27FC236}">
                <a16:creationId xmlns:a16="http://schemas.microsoft.com/office/drawing/2014/main" id="{2FE6E8A6-8EC0-4B37-B4C8-A0AB29F53FBF}"/>
              </a:ext>
            </a:extLst>
          </p:cNvPr>
          <p:cNvSpPr/>
          <p:nvPr/>
        </p:nvSpPr>
        <p:spPr>
          <a:xfrm>
            <a:off x="30416" y="856401"/>
            <a:ext cx="368047" cy="889616"/>
          </a:xfrm>
          <a:prstGeom prst="rect">
            <a:avLst/>
          </a:prstGeom>
          <a:solidFill>
            <a:srgbClr val="E7F0F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800" dirty="0">
                <a:solidFill>
                  <a:schemeClr val="tx1"/>
                </a:solidFill>
              </a:rPr>
              <a:t>1. FS</a:t>
            </a:r>
          </a:p>
          <a:p>
            <a:pPr algn="ctr"/>
            <a:r>
              <a:rPr lang="de-DE" sz="800" dirty="0">
                <a:solidFill>
                  <a:schemeClr val="tx1"/>
                </a:solidFill>
              </a:rPr>
              <a:t>WiSe</a:t>
            </a:r>
          </a:p>
          <a:p>
            <a:pPr algn="ctr"/>
            <a:endParaRPr lang="de-DE" sz="800" dirty="0">
              <a:solidFill>
                <a:schemeClr val="tx1"/>
              </a:solidFill>
            </a:endParaRPr>
          </a:p>
          <a:p>
            <a:pPr algn="ctr"/>
            <a:endParaRPr lang="de-DE" sz="800" dirty="0">
              <a:solidFill>
                <a:schemeClr val="tx1"/>
              </a:solidFill>
            </a:endParaRPr>
          </a:p>
          <a:p>
            <a:pPr algn="ctr"/>
            <a:endParaRPr lang="de-DE" sz="800" dirty="0">
              <a:solidFill>
                <a:schemeClr val="tx1"/>
              </a:solidFill>
            </a:endParaRPr>
          </a:p>
          <a:p>
            <a:pPr algn="ctr"/>
            <a:endParaRPr lang="de-DE" sz="800" dirty="0">
              <a:solidFill>
                <a:schemeClr val="tx1"/>
              </a:solidFill>
            </a:endParaRPr>
          </a:p>
          <a:p>
            <a:pPr algn="ctr"/>
            <a:r>
              <a:rPr lang="de-DE" sz="750" dirty="0">
                <a:solidFill>
                  <a:schemeClr val="tx1"/>
                </a:solidFill>
              </a:rPr>
              <a:t>CP; SWS</a:t>
            </a:r>
          </a:p>
        </p:txBody>
      </p:sp>
      <p:pic>
        <p:nvPicPr>
          <p:cNvPr id="164" name="Grafik 163" descr="Schneeflocke">
            <a:extLst>
              <a:ext uri="{FF2B5EF4-FFF2-40B4-BE49-F238E27FC236}">
                <a16:creationId xmlns:a16="http://schemas.microsoft.com/office/drawing/2014/main" id="{53EF1E30-29AA-42D8-B59A-E191883E7942}"/>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21400" y="1225880"/>
            <a:ext cx="198000" cy="198000"/>
          </a:xfrm>
          <a:prstGeom prst="rect">
            <a:avLst/>
          </a:prstGeom>
          <a:solidFill>
            <a:srgbClr val="E7F0F9"/>
          </a:solidFill>
          <a:effectLst/>
        </p:spPr>
      </p:pic>
      <p:sp>
        <p:nvSpPr>
          <p:cNvPr id="189" name="Rechteck 188">
            <a:extLst>
              <a:ext uri="{FF2B5EF4-FFF2-40B4-BE49-F238E27FC236}">
                <a16:creationId xmlns:a16="http://schemas.microsoft.com/office/drawing/2014/main" id="{A9BBC735-D879-4C58-9497-23ABA9177B59}"/>
              </a:ext>
            </a:extLst>
          </p:cNvPr>
          <p:cNvSpPr/>
          <p:nvPr/>
        </p:nvSpPr>
        <p:spPr>
          <a:xfrm>
            <a:off x="35775" y="2749266"/>
            <a:ext cx="367200" cy="889200"/>
          </a:xfrm>
          <a:prstGeom prst="rect">
            <a:avLst/>
          </a:prstGeom>
          <a:solidFill>
            <a:srgbClr val="E7F0F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800" dirty="0">
                <a:solidFill>
                  <a:schemeClr val="tx1"/>
                </a:solidFill>
              </a:rPr>
              <a:t>3. FS</a:t>
            </a:r>
          </a:p>
          <a:p>
            <a:pPr algn="ctr"/>
            <a:r>
              <a:rPr lang="de-DE" sz="800" dirty="0">
                <a:solidFill>
                  <a:schemeClr val="tx1"/>
                </a:solidFill>
              </a:rPr>
              <a:t>WiSe</a:t>
            </a:r>
          </a:p>
          <a:p>
            <a:pPr algn="ctr"/>
            <a:endParaRPr lang="de-DE" sz="800" dirty="0">
              <a:solidFill>
                <a:schemeClr val="tx1"/>
              </a:solidFill>
            </a:endParaRPr>
          </a:p>
          <a:p>
            <a:pPr algn="ctr"/>
            <a:endParaRPr lang="de-DE" sz="800" dirty="0">
              <a:solidFill>
                <a:schemeClr val="tx1"/>
              </a:solidFill>
            </a:endParaRPr>
          </a:p>
          <a:p>
            <a:pPr algn="ctr"/>
            <a:endParaRPr lang="de-DE" sz="800" dirty="0">
              <a:solidFill>
                <a:schemeClr val="tx1"/>
              </a:solidFill>
            </a:endParaRPr>
          </a:p>
          <a:p>
            <a:pPr algn="ctr"/>
            <a:endParaRPr lang="de-DE" sz="800" dirty="0">
              <a:solidFill>
                <a:schemeClr val="tx1"/>
              </a:solidFill>
            </a:endParaRPr>
          </a:p>
          <a:p>
            <a:pPr algn="ctr"/>
            <a:r>
              <a:rPr lang="de-DE" sz="750" dirty="0">
                <a:solidFill>
                  <a:schemeClr val="tx1"/>
                </a:solidFill>
              </a:rPr>
              <a:t>CP; SWS</a:t>
            </a:r>
          </a:p>
        </p:txBody>
      </p:sp>
      <p:pic>
        <p:nvPicPr>
          <p:cNvPr id="165" name="Grafik 164" descr="Schneeflocke">
            <a:extLst>
              <a:ext uri="{FF2B5EF4-FFF2-40B4-BE49-F238E27FC236}">
                <a16:creationId xmlns:a16="http://schemas.microsoft.com/office/drawing/2014/main" id="{FC6EEC90-EE5E-4C46-8197-29A1CD8B9171}"/>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9321" y="3128878"/>
            <a:ext cx="198000" cy="198000"/>
          </a:xfrm>
          <a:prstGeom prst="rect">
            <a:avLst/>
          </a:prstGeom>
          <a:solidFill>
            <a:srgbClr val="E7F0F9"/>
          </a:solidFill>
          <a:effectLst/>
        </p:spPr>
      </p:pic>
      <p:sp>
        <p:nvSpPr>
          <p:cNvPr id="61" name="Rechteck 60">
            <a:extLst>
              <a:ext uri="{FF2B5EF4-FFF2-40B4-BE49-F238E27FC236}">
                <a16:creationId xmlns:a16="http://schemas.microsoft.com/office/drawing/2014/main" id="{7B406695-32E3-4B14-8ACD-2C1EE67419D6}"/>
              </a:ext>
            </a:extLst>
          </p:cNvPr>
          <p:cNvSpPr/>
          <p:nvPr/>
        </p:nvSpPr>
        <p:spPr>
          <a:xfrm>
            <a:off x="37157" y="4619583"/>
            <a:ext cx="367200" cy="889200"/>
          </a:xfrm>
          <a:prstGeom prst="rect">
            <a:avLst/>
          </a:prstGeom>
          <a:solidFill>
            <a:srgbClr val="E7F0F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800" dirty="0">
                <a:solidFill>
                  <a:schemeClr val="tx1"/>
                </a:solidFill>
              </a:rPr>
              <a:t>5. FS</a:t>
            </a:r>
          </a:p>
          <a:p>
            <a:pPr algn="ctr"/>
            <a:r>
              <a:rPr lang="de-DE" sz="800" dirty="0">
                <a:solidFill>
                  <a:schemeClr val="tx1"/>
                </a:solidFill>
              </a:rPr>
              <a:t>WiSe</a:t>
            </a: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r>
              <a:rPr lang="de-DE" sz="750" dirty="0">
                <a:solidFill>
                  <a:schemeClr val="tx1"/>
                </a:solidFill>
              </a:rPr>
              <a:t>CP; SWS</a:t>
            </a:r>
          </a:p>
        </p:txBody>
      </p:sp>
      <p:pic>
        <p:nvPicPr>
          <p:cNvPr id="168" name="Grafik 167" descr="Schneeflocke">
            <a:extLst>
              <a:ext uri="{FF2B5EF4-FFF2-40B4-BE49-F238E27FC236}">
                <a16:creationId xmlns:a16="http://schemas.microsoft.com/office/drawing/2014/main" id="{806CECC7-04B5-4AE5-806F-A1B34637D939}"/>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25678" y="4968282"/>
            <a:ext cx="198000" cy="198000"/>
          </a:xfrm>
          <a:prstGeom prst="rect">
            <a:avLst/>
          </a:prstGeom>
          <a:solidFill>
            <a:srgbClr val="E7F0F9"/>
          </a:solidFill>
          <a:effectLst/>
        </p:spPr>
      </p:pic>
      <p:sp>
        <p:nvSpPr>
          <p:cNvPr id="58" name="Rechteck 57">
            <a:extLst>
              <a:ext uri="{FF2B5EF4-FFF2-40B4-BE49-F238E27FC236}">
                <a16:creationId xmlns:a16="http://schemas.microsoft.com/office/drawing/2014/main" id="{1FD6D4B7-D943-48A6-B4E9-BDD4F2D27E18}"/>
              </a:ext>
            </a:extLst>
          </p:cNvPr>
          <p:cNvSpPr/>
          <p:nvPr/>
        </p:nvSpPr>
        <p:spPr>
          <a:xfrm>
            <a:off x="27043" y="1815946"/>
            <a:ext cx="367200" cy="889200"/>
          </a:xfrm>
          <a:prstGeom prst="rect">
            <a:avLst/>
          </a:prstGeom>
          <a:solidFill>
            <a:srgbClr val="FEFDC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800" dirty="0">
                <a:solidFill>
                  <a:schemeClr val="tx1"/>
                </a:solidFill>
              </a:rPr>
              <a:t>2. FS</a:t>
            </a:r>
          </a:p>
          <a:p>
            <a:pPr algn="ctr"/>
            <a:r>
              <a:rPr lang="de-DE" sz="800" dirty="0">
                <a:solidFill>
                  <a:schemeClr val="tx1"/>
                </a:solidFill>
              </a:rPr>
              <a:t>SoSe</a:t>
            </a:r>
          </a:p>
          <a:p>
            <a:pPr algn="ctr"/>
            <a:endParaRPr lang="de-DE" sz="800" dirty="0">
              <a:solidFill>
                <a:schemeClr val="tx1"/>
              </a:solidFill>
            </a:endParaRPr>
          </a:p>
          <a:p>
            <a:pPr algn="ctr"/>
            <a:endParaRPr lang="de-DE" sz="800" dirty="0">
              <a:solidFill>
                <a:schemeClr val="tx1"/>
              </a:solidFill>
            </a:endParaRPr>
          </a:p>
          <a:p>
            <a:pPr algn="ctr"/>
            <a:endParaRPr lang="de-DE" sz="800" dirty="0">
              <a:solidFill>
                <a:schemeClr val="tx1"/>
              </a:solidFill>
            </a:endParaRPr>
          </a:p>
          <a:p>
            <a:pPr algn="ctr"/>
            <a:endParaRPr lang="de-DE" sz="800" dirty="0">
              <a:solidFill>
                <a:schemeClr val="tx1"/>
              </a:solidFill>
            </a:endParaRPr>
          </a:p>
          <a:p>
            <a:pPr algn="ctr"/>
            <a:r>
              <a:rPr lang="de-DE" sz="700" dirty="0">
                <a:solidFill>
                  <a:schemeClr val="tx1"/>
                </a:solidFill>
              </a:rPr>
              <a:t>CP; SWS</a:t>
            </a:r>
          </a:p>
        </p:txBody>
      </p:sp>
      <p:pic>
        <p:nvPicPr>
          <p:cNvPr id="169" name="Grafik 168" descr="Sonne">
            <a:extLst>
              <a:ext uri="{FF2B5EF4-FFF2-40B4-BE49-F238E27FC236}">
                <a16:creationId xmlns:a16="http://schemas.microsoft.com/office/drawing/2014/main" id="{EFF2A04C-4539-4332-BEEB-9D29306F3605}"/>
              </a:ext>
            </a:extLst>
          </p:cNvPr>
          <p:cNvPicPr>
            <a:picLocks noChangeAspect="1"/>
          </p:cNvPicPr>
          <p:nvPr/>
        </p:nvPicPr>
        <p:blipFill>
          <a:blip r:embed="rId13" cstate="hq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12696" y="2205976"/>
            <a:ext cx="198000" cy="198000"/>
          </a:xfrm>
          <a:prstGeom prst="rect">
            <a:avLst/>
          </a:prstGeom>
          <a:solidFill>
            <a:srgbClr val="FEFDCF"/>
          </a:solidFill>
          <a:effectLst/>
        </p:spPr>
      </p:pic>
      <p:sp>
        <p:nvSpPr>
          <p:cNvPr id="60" name="Rechteck 59">
            <a:extLst>
              <a:ext uri="{FF2B5EF4-FFF2-40B4-BE49-F238E27FC236}">
                <a16:creationId xmlns:a16="http://schemas.microsoft.com/office/drawing/2014/main" id="{62F04892-3E06-4B6A-8FBC-FFD544BF2549}"/>
              </a:ext>
            </a:extLst>
          </p:cNvPr>
          <p:cNvSpPr/>
          <p:nvPr/>
        </p:nvSpPr>
        <p:spPr>
          <a:xfrm>
            <a:off x="30807" y="3683974"/>
            <a:ext cx="367200" cy="889200"/>
          </a:xfrm>
          <a:prstGeom prst="rect">
            <a:avLst/>
          </a:prstGeom>
          <a:solidFill>
            <a:srgbClr val="FEFDC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800" dirty="0">
                <a:solidFill>
                  <a:schemeClr val="tx1"/>
                </a:solidFill>
              </a:rPr>
              <a:t>4. FS</a:t>
            </a:r>
          </a:p>
          <a:p>
            <a:pPr algn="ctr"/>
            <a:r>
              <a:rPr lang="de-DE" sz="800" dirty="0">
                <a:solidFill>
                  <a:schemeClr val="tx1"/>
                </a:solidFill>
              </a:rPr>
              <a:t>SoSe</a:t>
            </a: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r>
              <a:rPr lang="de-DE" sz="750" dirty="0">
                <a:solidFill>
                  <a:schemeClr val="tx1"/>
                </a:solidFill>
              </a:rPr>
              <a:t>CP; SWS</a:t>
            </a:r>
          </a:p>
        </p:txBody>
      </p:sp>
      <p:pic>
        <p:nvPicPr>
          <p:cNvPr id="170" name="Grafik 169" descr="Sonne">
            <a:extLst>
              <a:ext uri="{FF2B5EF4-FFF2-40B4-BE49-F238E27FC236}">
                <a16:creationId xmlns:a16="http://schemas.microsoft.com/office/drawing/2014/main" id="{3FF1A33F-2350-4A94-997B-95B97B78C18E}"/>
              </a:ext>
            </a:extLst>
          </p:cNvPr>
          <p:cNvPicPr>
            <a:picLocks noChangeAspect="1"/>
          </p:cNvPicPr>
          <p:nvPr/>
        </p:nvPicPr>
        <p:blipFill>
          <a:blip r:embed="rId13" cstate="hq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16743" y="4042815"/>
            <a:ext cx="198000" cy="198000"/>
          </a:xfrm>
          <a:prstGeom prst="rect">
            <a:avLst/>
          </a:prstGeom>
          <a:solidFill>
            <a:srgbClr val="FEFDCF"/>
          </a:solidFill>
          <a:effectLst/>
        </p:spPr>
      </p:pic>
      <p:sp>
        <p:nvSpPr>
          <p:cNvPr id="62" name="Rechteck 61">
            <a:extLst>
              <a:ext uri="{FF2B5EF4-FFF2-40B4-BE49-F238E27FC236}">
                <a16:creationId xmlns:a16="http://schemas.microsoft.com/office/drawing/2014/main" id="{0699C798-9B04-4B30-A282-0C1E72C8CC2C}"/>
              </a:ext>
            </a:extLst>
          </p:cNvPr>
          <p:cNvSpPr/>
          <p:nvPr/>
        </p:nvSpPr>
        <p:spPr>
          <a:xfrm>
            <a:off x="32561" y="5566682"/>
            <a:ext cx="367200" cy="889200"/>
          </a:xfrm>
          <a:prstGeom prst="rect">
            <a:avLst/>
          </a:prstGeom>
          <a:solidFill>
            <a:srgbClr val="FEFDC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800" dirty="0">
                <a:solidFill>
                  <a:schemeClr val="tx1"/>
                </a:solidFill>
              </a:rPr>
              <a:t>6. FS</a:t>
            </a:r>
          </a:p>
          <a:p>
            <a:pPr algn="ctr"/>
            <a:r>
              <a:rPr lang="de-DE" sz="800" dirty="0">
                <a:solidFill>
                  <a:schemeClr val="tx1"/>
                </a:solidFill>
              </a:rPr>
              <a:t>SoSe</a:t>
            </a: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endParaRPr lang="de-DE" sz="650" dirty="0">
              <a:solidFill>
                <a:schemeClr val="tx1"/>
              </a:solidFill>
            </a:endParaRPr>
          </a:p>
          <a:p>
            <a:pPr algn="ctr"/>
            <a:r>
              <a:rPr lang="de-DE" sz="750" dirty="0">
                <a:solidFill>
                  <a:schemeClr val="tx1"/>
                </a:solidFill>
              </a:rPr>
              <a:t>CP; SWS</a:t>
            </a:r>
          </a:p>
        </p:txBody>
      </p:sp>
      <p:pic>
        <p:nvPicPr>
          <p:cNvPr id="171" name="Grafik 170" descr="Sonne">
            <a:extLst>
              <a:ext uri="{FF2B5EF4-FFF2-40B4-BE49-F238E27FC236}">
                <a16:creationId xmlns:a16="http://schemas.microsoft.com/office/drawing/2014/main" id="{89029F06-5702-4A5B-8B42-8EC3336BE7D5}"/>
              </a:ext>
            </a:extLst>
          </p:cNvPr>
          <p:cNvPicPr>
            <a:picLocks noChangeAspect="1"/>
          </p:cNvPicPr>
          <p:nvPr/>
        </p:nvPicPr>
        <p:blipFill>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8117" y="5908705"/>
            <a:ext cx="198000" cy="198000"/>
          </a:xfrm>
          <a:prstGeom prst="rect">
            <a:avLst/>
          </a:prstGeom>
        </p:spPr>
      </p:pic>
      <p:grpSp>
        <p:nvGrpSpPr>
          <p:cNvPr id="328" name="Gruppieren 327">
            <a:extLst>
              <a:ext uri="{FF2B5EF4-FFF2-40B4-BE49-F238E27FC236}">
                <a16:creationId xmlns:a16="http://schemas.microsoft.com/office/drawing/2014/main" id="{2602AB51-93D0-4840-B0E1-CA61D60A3A5F}"/>
              </a:ext>
            </a:extLst>
          </p:cNvPr>
          <p:cNvGrpSpPr/>
          <p:nvPr/>
        </p:nvGrpSpPr>
        <p:grpSpPr>
          <a:xfrm>
            <a:off x="3578322" y="4604430"/>
            <a:ext cx="939798" cy="900000"/>
            <a:chOff x="3544375" y="4236054"/>
            <a:chExt cx="939798" cy="900000"/>
          </a:xfrm>
        </p:grpSpPr>
        <p:sp>
          <p:nvSpPr>
            <p:cNvPr id="31" name="Rechteck 30">
              <a:extLst>
                <a:ext uri="{FF2B5EF4-FFF2-40B4-BE49-F238E27FC236}">
                  <a16:creationId xmlns:a16="http://schemas.microsoft.com/office/drawing/2014/main" id="{8E030D38-1045-41CD-B20C-A0B2F1C9719C}"/>
                </a:ext>
              </a:extLst>
            </p:cNvPr>
            <p:cNvSpPr/>
            <p:nvPr/>
          </p:nvSpPr>
          <p:spPr>
            <a:xfrm>
              <a:off x="3544375" y="4236054"/>
              <a:ext cx="937861" cy="900000"/>
            </a:xfrm>
            <a:prstGeom prst="rect">
              <a:avLst/>
            </a:prstGeom>
            <a:solidFill>
              <a:srgbClr val="6DCEE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M15</a:t>
              </a:r>
              <a:br>
                <a:rPr lang="de-DE" sz="750" dirty="0">
                  <a:solidFill>
                    <a:schemeClr val="tx1"/>
                  </a:solidFill>
                </a:rPr>
              </a:br>
              <a:r>
                <a:rPr lang="de-DE" sz="750" dirty="0">
                  <a:solidFill>
                    <a:schemeClr val="tx1"/>
                  </a:solidFill>
                </a:rPr>
                <a:t> </a:t>
              </a:r>
              <a:br>
                <a:rPr lang="de-DE" sz="750" dirty="0">
                  <a:solidFill>
                    <a:schemeClr val="tx1"/>
                  </a:solidFill>
                </a:rPr>
              </a:br>
              <a:r>
                <a:rPr lang="de-DE" sz="750" dirty="0">
                  <a:solidFill>
                    <a:schemeClr val="tx1"/>
                  </a:solidFill>
                </a:rPr>
                <a:t>S </a:t>
              </a:r>
            </a:p>
            <a:p>
              <a:pPr algn="ctr"/>
              <a:r>
                <a:rPr lang="de-DE" sz="750" dirty="0">
                  <a:solidFill>
                    <a:schemeClr val="tx1"/>
                  </a:solidFill>
                </a:rPr>
                <a:t>Grundlagen-vertiefung 1</a:t>
              </a:r>
            </a:p>
            <a:p>
              <a:pPr algn="ctr"/>
              <a:br>
                <a:rPr lang="de-DE" sz="750" dirty="0">
                  <a:solidFill>
                    <a:schemeClr val="tx1"/>
                  </a:solidFill>
                </a:rPr>
              </a:br>
              <a:r>
                <a:rPr lang="de-DE" sz="750" dirty="0">
                  <a:solidFill>
                    <a:schemeClr val="tx1"/>
                  </a:solidFill>
                </a:rPr>
                <a:t>4 CP; 2 SWS</a:t>
              </a:r>
            </a:p>
          </p:txBody>
        </p:sp>
        <p:pic>
          <p:nvPicPr>
            <p:cNvPr id="166" name="Grafik 165" descr="Schneeflocke">
              <a:extLst>
                <a:ext uri="{FF2B5EF4-FFF2-40B4-BE49-F238E27FC236}">
                  <a16:creationId xmlns:a16="http://schemas.microsoft.com/office/drawing/2014/main" id="{FAFA5C00-C803-4292-831F-1CBA0B4D8D7C}"/>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302999" y="4240390"/>
              <a:ext cx="180000" cy="180000"/>
            </a:xfrm>
            <a:prstGeom prst="rect">
              <a:avLst/>
            </a:prstGeom>
          </p:spPr>
        </p:pic>
        <p:pic>
          <p:nvPicPr>
            <p:cNvPr id="175" name="Grafik 174" descr="Sonne">
              <a:extLst>
                <a:ext uri="{FF2B5EF4-FFF2-40B4-BE49-F238E27FC236}">
                  <a16:creationId xmlns:a16="http://schemas.microsoft.com/office/drawing/2014/main" id="{82063886-B999-4FC3-B2F3-FA60C0038E0E}"/>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304173" y="4385682"/>
              <a:ext cx="180000" cy="180000"/>
            </a:xfrm>
            <a:prstGeom prst="rect">
              <a:avLst/>
            </a:prstGeom>
          </p:spPr>
        </p:pic>
      </p:grpSp>
      <p:grpSp>
        <p:nvGrpSpPr>
          <p:cNvPr id="332" name="Gruppieren 331">
            <a:extLst>
              <a:ext uri="{FF2B5EF4-FFF2-40B4-BE49-F238E27FC236}">
                <a16:creationId xmlns:a16="http://schemas.microsoft.com/office/drawing/2014/main" id="{AE8AC3D9-A4E2-4472-81C1-9320F4D63E75}"/>
              </a:ext>
            </a:extLst>
          </p:cNvPr>
          <p:cNvGrpSpPr/>
          <p:nvPr/>
        </p:nvGrpSpPr>
        <p:grpSpPr>
          <a:xfrm>
            <a:off x="2503962" y="5551910"/>
            <a:ext cx="948210" cy="900613"/>
            <a:chOff x="2470015" y="5183534"/>
            <a:chExt cx="948210" cy="900613"/>
          </a:xfrm>
        </p:grpSpPr>
        <p:sp>
          <p:nvSpPr>
            <p:cNvPr id="45" name="Rechteck 44">
              <a:extLst>
                <a:ext uri="{FF2B5EF4-FFF2-40B4-BE49-F238E27FC236}">
                  <a16:creationId xmlns:a16="http://schemas.microsoft.com/office/drawing/2014/main" id="{75B62B79-8B52-4D4D-94FD-30766EF115B7}"/>
                </a:ext>
              </a:extLst>
            </p:cNvPr>
            <p:cNvSpPr/>
            <p:nvPr/>
          </p:nvSpPr>
          <p:spPr>
            <a:xfrm>
              <a:off x="2470015" y="5184147"/>
              <a:ext cx="937861" cy="900000"/>
            </a:xfrm>
            <a:prstGeom prst="rect">
              <a:avLst/>
            </a:prstGeom>
            <a:solidFill>
              <a:srgbClr val="6DCEE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spcBef>
                  <a:spcPts val="600"/>
                </a:spcBef>
              </a:pPr>
              <a:r>
                <a:rPr lang="de-DE" sz="750" dirty="0">
                  <a:solidFill>
                    <a:schemeClr val="tx1"/>
                  </a:solidFill>
                </a:rPr>
                <a:t>M16</a:t>
              </a:r>
            </a:p>
            <a:p>
              <a:pPr algn="ctr">
                <a:spcBef>
                  <a:spcPts val="600"/>
                </a:spcBef>
              </a:pPr>
              <a:r>
                <a:rPr lang="de-DE" sz="750" dirty="0">
                  <a:solidFill>
                    <a:schemeClr val="tx1"/>
                  </a:solidFill>
                </a:rPr>
                <a:t>S </a:t>
              </a:r>
            </a:p>
            <a:p>
              <a:pPr algn="ctr"/>
              <a:r>
                <a:rPr lang="de-DE" sz="750" dirty="0">
                  <a:solidFill>
                    <a:schemeClr val="tx1"/>
                  </a:solidFill>
                </a:rPr>
                <a:t>Methoden &amp; Wissenschaftliches Arbeiten</a:t>
              </a:r>
            </a:p>
            <a:p>
              <a:pPr algn="ctr">
                <a:spcBef>
                  <a:spcPts val="600"/>
                </a:spcBef>
              </a:pPr>
              <a:r>
                <a:rPr lang="de-DE" sz="750" dirty="0">
                  <a:solidFill>
                    <a:schemeClr val="tx1"/>
                  </a:solidFill>
                </a:rPr>
                <a:t>3 CP; 2 SWS</a:t>
              </a:r>
            </a:p>
          </p:txBody>
        </p:sp>
        <p:pic>
          <p:nvPicPr>
            <p:cNvPr id="172" name="Grafik 171" descr="Schneeflocke">
              <a:extLst>
                <a:ext uri="{FF2B5EF4-FFF2-40B4-BE49-F238E27FC236}">
                  <a16:creationId xmlns:a16="http://schemas.microsoft.com/office/drawing/2014/main" id="{E2853284-4E8F-434D-84CB-C103FFAC41AF}"/>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223473" y="5183534"/>
              <a:ext cx="180000" cy="180000"/>
            </a:xfrm>
            <a:prstGeom prst="rect">
              <a:avLst/>
            </a:prstGeom>
          </p:spPr>
        </p:pic>
        <p:pic>
          <p:nvPicPr>
            <p:cNvPr id="176" name="Grafik 175" descr="Sonne">
              <a:extLst>
                <a:ext uri="{FF2B5EF4-FFF2-40B4-BE49-F238E27FC236}">
                  <a16:creationId xmlns:a16="http://schemas.microsoft.com/office/drawing/2014/main" id="{DFD8C02A-48C8-42D1-BB6A-65079A841947}"/>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238225" y="5315872"/>
              <a:ext cx="180000" cy="180000"/>
            </a:xfrm>
            <a:prstGeom prst="rect">
              <a:avLst/>
            </a:prstGeom>
          </p:spPr>
        </p:pic>
      </p:grpSp>
      <p:grpSp>
        <p:nvGrpSpPr>
          <p:cNvPr id="331" name="Gruppieren 330">
            <a:extLst>
              <a:ext uri="{FF2B5EF4-FFF2-40B4-BE49-F238E27FC236}">
                <a16:creationId xmlns:a16="http://schemas.microsoft.com/office/drawing/2014/main" id="{ADCE44FF-6546-423F-B869-B1005962B139}"/>
              </a:ext>
            </a:extLst>
          </p:cNvPr>
          <p:cNvGrpSpPr/>
          <p:nvPr/>
        </p:nvGrpSpPr>
        <p:grpSpPr>
          <a:xfrm>
            <a:off x="1438509" y="5552149"/>
            <a:ext cx="937861" cy="900000"/>
            <a:chOff x="1404562" y="5183773"/>
            <a:chExt cx="937861" cy="900000"/>
          </a:xfrm>
        </p:grpSpPr>
        <p:sp>
          <p:nvSpPr>
            <p:cNvPr id="44" name="Rechteck 43">
              <a:extLst>
                <a:ext uri="{FF2B5EF4-FFF2-40B4-BE49-F238E27FC236}">
                  <a16:creationId xmlns:a16="http://schemas.microsoft.com/office/drawing/2014/main" id="{8F1D4BA4-6CBF-4CB5-9305-A7BE10F64ECD}"/>
                </a:ext>
              </a:extLst>
            </p:cNvPr>
            <p:cNvSpPr/>
            <p:nvPr/>
          </p:nvSpPr>
          <p:spPr>
            <a:xfrm>
              <a:off x="1404562" y="5183773"/>
              <a:ext cx="937861" cy="900000"/>
            </a:xfrm>
            <a:prstGeom prst="rect">
              <a:avLst/>
            </a:prstGeom>
            <a:solidFill>
              <a:srgbClr val="6DCEE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M16</a:t>
              </a:r>
              <a:br>
                <a:rPr lang="de-DE" sz="750" dirty="0">
                  <a:solidFill>
                    <a:schemeClr val="tx1"/>
                  </a:solidFill>
                </a:rPr>
              </a:br>
              <a:br>
                <a:rPr lang="de-DE" sz="750" dirty="0">
                  <a:solidFill>
                    <a:schemeClr val="tx1"/>
                  </a:solidFill>
                </a:rPr>
              </a:br>
              <a:r>
                <a:rPr lang="de-DE" sz="750" dirty="0">
                  <a:solidFill>
                    <a:schemeClr val="tx1"/>
                  </a:solidFill>
                </a:rPr>
                <a:t>S </a:t>
              </a:r>
            </a:p>
            <a:p>
              <a:pPr algn="ctr"/>
              <a:r>
                <a:rPr lang="de-DE" sz="750" dirty="0">
                  <a:solidFill>
                    <a:schemeClr val="tx1"/>
                  </a:solidFill>
                </a:rPr>
                <a:t>Wissenschaftliches Arbeiten 2</a:t>
              </a:r>
              <a:br>
                <a:rPr lang="de-DE" sz="750" dirty="0">
                  <a:solidFill>
                    <a:schemeClr val="tx1"/>
                  </a:solidFill>
                </a:rPr>
              </a:br>
              <a:br>
                <a:rPr lang="de-DE" sz="750" dirty="0">
                  <a:solidFill>
                    <a:schemeClr val="tx1"/>
                  </a:solidFill>
                </a:rPr>
              </a:br>
              <a:r>
                <a:rPr lang="de-DE" sz="750" dirty="0">
                  <a:solidFill>
                    <a:schemeClr val="tx1"/>
                  </a:solidFill>
                </a:rPr>
                <a:t>3 CP; 2 SWS</a:t>
              </a:r>
            </a:p>
          </p:txBody>
        </p:sp>
        <p:pic>
          <p:nvPicPr>
            <p:cNvPr id="173" name="Grafik 172" descr="Schneeflocke">
              <a:extLst>
                <a:ext uri="{FF2B5EF4-FFF2-40B4-BE49-F238E27FC236}">
                  <a16:creationId xmlns:a16="http://schemas.microsoft.com/office/drawing/2014/main" id="{F67FBA79-CF3A-40FA-8D09-6A2CB6CD7C5B}"/>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150834" y="5189356"/>
              <a:ext cx="180000" cy="180000"/>
            </a:xfrm>
            <a:prstGeom prst="rect">
              <a:avLst/>
            </a:prstGeom>
          </p:spPr>
        </p:pic>
        <p:pic>
          <p:nvPicPr>
            <p:cNvPr id="177" name="Grafik 176" descr="Sonne">
              <a:extLst>
                <a:ext uri="{FF2B5EF4-FFF2-40B4-BE49-F238E27FC236}">
                  <a16:creationId xmlns:a16="http://schemas.microsoft.com/office/drawing/2014/main" id="{4C39EF66-5D48-4FE5-ACE4-874246222F37}"/>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161712" y="5347549"/>
              <a:ext cx="180000" cy="180000"/>
            </a:xfrm>
            <a:prstGeom prst="rect">
              <a:avLst/>
            </a:prstGeom>
          </p:spPr>
        </p:pic>
      </p:grpSp>
      <p:grpSp>
        <p:nvGrpSpPr>
          <p:cNvPr id="330" name="Gruppieren 329">
            <a:extLst>
              <a:ext uri="{FF2B5EF4-FFF2-40B4-BE49-F238E27FC236}">
                <a16:creationId xmlns:a16="http://schemas.microsoft.com/office/drawing/2014/main" id="{BAC60A1D-18DC-4E3D-A6B4-6B3DD6991E06}"/>
              </a:ext>
            </a:extLst>
          </p:cNvPr>
          <p:cNvGrpSpPr/>
          <p:nvPr/>
        </p:nvGrpSpPr>
        <p:grpSpPr>
          <a:xfrm>
            <a:off x="439881" y="5549575"/>
            <a:ext cx="937861" cy="902574"/>
            <a:chOff x="405934" y="5181199"/>
            <a:chExt cx="937861" cy="902574"/>
          </a:xfrm>
        </p:grpSpPr>
        <p:sp>
          <p:nvSpPr>
            <p:cNvPr id="43" name="Rechteck 42">
              <a:extLst>
                <a:ext uri="{FF2B5EF4-FFF2-40B4-BE49-F238E27FC236}">
                  <a16:creationId xmlns:a16="http://schemas.microsoft.com/office/drawing/2014/main" id="{612CA5F4-7854-45D4-9A37-3BE45F3F1C8B}"/>
                </a:ext>
              </a:extLst>
            </p:cNvPr>
            <p:cNvSpPr/>
            <p:nvPr/>
          </p:nvSpPr>
          <p:spPr>
            <a:xfrm>
              <a:off x="405934" y="5183773"/>
              <a:ext cx="937861" cy="900000"/>
            </a:xfrm>
            <a:prstGeom prst="rect">
              <a:avLst/>
            </a:prstGeom>
            <a:solidFill>
              <a:srgbClr val="6DCEE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M15</a:t>
              </a:r>
              <a:br>
                <a:rPr lang="de-DE" sz="750" dirty="0">
                  <a:solidFill>
                    <a:schemeClr val="tx1"/>
                  </a:solidFill>
                </a:rPr>
              </a:br>
              <a:br>
                <a:rPr lang="de-DE" sz="750" dirty="0">
                  <a:solidFill>
                    <a:schemeClr val="tx1"/>
                  </a:solidFill>
                </a:rPr>
              </a:br>
              <a:r>
                <a:rPr lang="de-DE" sz="750" dirty="0">
                  <a:solidFill>
                    <a:schemeClr val="tx1"/>
                  </a:solidFill>
                </a:rPr>
                <a:t>S </a:t>
              </a:r>
            </a:p>
            <a:p>
              <a:pPr algn="ctr"/>
              <a:r>
                <a:rPr lang="de-DE" sz="750" dirty="0">
                  <a:solidFill>
                    <a:schemeClr val="tx1"/>
                  </a:solidFill>
                </a:rPr>
                <a:t>Grundlagen-vertiefung 2</a:t>
              </a:r>
            </a:p>
            <a:p>
              <a:pPr algn="ctr"/>
              <a:br>
                <a:rPr lang="de-DE" sz="750" dirty="0">
                  <a:solidFill>
                    <a:schemeClr val="tx1"/>
                  </a:solidFill>
                </a:rPr>
              </a:br>
              <a:r>
                <a:rPr lang="de-DE" sz="750" dirty="0">
                  <a:solidFill>
                    <a:schemeClr val="tx1"/>
                  </a:solidFill>
                </a:rPr>
                <a:t>4 CP; 2 SWS</a:t>
              </a:r>
            </a:p>
          </p:txBody>
        </p:sp>
        <p:pic>
          <p:nvPicPr>
            <p:cNvPr id="161" name="Grafik 160" descr="Schneeflocke">
              <a:extLst>
                <a:ext uri="{FF2B5EF4-FFF2-40B4-BE49-F238E27FC236}">
                  <a16:creationId xmlns:a16="http://schemas.microsoft.com/office/drawing/2014/main" id="{16BFED8B-4422-4CC0-B340-531686FE637A}"/>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53338" y="5181199"/>
              <a:ext cx="180000" cy="180000"/>
            </a:xfrm>
            <a:prstGeom prst="rect">
              <a:avLst/>
            </a:prstGeom>
          </p:spPr>
        </p:pic>
        <p:pic>
          <p:nvPicPr>
            <p:cNvPr id="178" name="Grafik 177" descr="Sonne">
              <a:extLst>
                <a:ext uri="{FF2B5EF4-FFF2-40B4-BE49-F238E27FC236}">
                  <a16:creationId xmlns:a16="http://schemas.microsoft.com/office/drawing/2014/main" id="{C65AEA57-A5B4-49FC-A996-A5DCDB69F0AD}"/>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61706" y="5347549"/>
              <a:ext cx="180000" cy="180000"/>
            </a:xfrm>
            <a:prstGeom prst="rect">
              <a:avLst/>
            </a:prstGeom>
          </p:spPr>
        </p:pic>
      </p:grpSp>
      <p:grpSp>
        <p:nvGrpSpPr>
          <p:cNvPr id="329" name="Gruppieren 328">
            <a:extLst>
              <a:ext uri="{FF2B5EF4-FFF2-40B4-BE49-F238E27FC236}">
                <a16:creationId xmlns:a16="http://schemas.microsoft.com/office/drawing/2014/main" id="{E2194A90-7132-4B08-9ABD-8BFC66405DAB}"/>
              </a:ext>
            </a:extLst>
          </p:cNvPr>
          <p:cNvGrpSpPr/>
          <p:nvPr/>
        </p:nvGrpSpPr>
        <p:grpSpPr>
          <a:xfrm>
            <a:off x="4583157" y="4604356"/>
            <a:ext cx="937861" cy="900000"/>
            <a:chOff x="4549210" y="4235980"/>
            <a:chExt cx="937861" cy="900000"/>
          </a:xfrm>
        </p:grpSpPr>
        <p:sp>
          <p:nvSpPr>
            <p:cNvPr id="29" name="Rechteck 28">
              <a:extLst>
                <a:ext uri="{FF2B5EF4-FFF2-40B4-BE49-F238E27FC236}">
                  <a16:creationId xmlns:a16="http://schemas.microsoft.com/office/drawing/2014/main" id="{9F15FA18-2C0E-4D02-8DA5-5A2C82F25170}"/>
                </a:ext>
              </a:extLst>
            </p:cNvPr>
            <p:cNvSpPr/>
            <p:nvPr/>
          </p:nvSpPr>
          <p:spPr>
            <a:xfrm>
              <a:off x="4549210" y="4235980"/>
              <a:ext cx="937861" cy="900000"/>
            </a:xfrm>
            <a:prstGeom prst="rect">
              <a:avLst/>
            </a:prstGeom>
            <a:solidFill>
              <a:srgbClr val="6DCEE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M16</a:t>
              </a:r>
              <a:br>
                <a:rPr lang="de-DE" sz="750" dirty="0">
                  <a:solidFill>
                    <a:schemeClr val="tx1"/>
                  </a:solidFill>
                </a:rPr>
              </a:br>
              <a:br>
                <a:rPr lang="de-DE" sz="750" dirty="0">
                  <a:solidFill>
                    <a:schemeClr val="tx1"/>
                  </a:solidFill>
                </a:rPr>
              </a:br>
              <a:r>
                <a:rPr lang="de-DE" sz="750" dirty="0">
                  <a:solidFill>
                    <a:schemeClr val="tx1"/>
                  </a:solidFill>
                </a:rPr>
                <a:t>S </a:t>
              </a:r>
            </a:p>
            <a:p>
              <a:pPr algn="ctr"/>
              <a:r>
                <a:rPr lang="de-DE" sz="750" dirty="0">
                  <a:solidFill>
                    <a:schemeClr val="tx1"/>
                  </a:solidFill>
                </a:rPr>
                <a:t>Wissenschaftliches Arbeiten 1</a:t>
              </a:r>
            </a:p>
            <a:p>
              <a:pPr algn="ctr"/>
              <a:br>
                <a:rPr lang="de-DE" sz="750" dirty="0">
                  <a:solidFill>
                    <a:schemeClr val="tx1"/>
                  </a:solidFill>
                </a:rPr>
              </a:br>
              <a:r>
                <a:rPr lang="de-DE" sz="750" dirty="0">
                  <a:solidFill>
                    <a:schemeClr val="tx1"/>
                  </a:solidFill>
                </a:rPr>
                <a:t>3 CP; 2 SWS</a:t>
              </a:r>
            </a:p>
          </p:txBody>
        </p:sp>
        <p:pic>
          <p:nvPicPr>
            <p:cNvPr id="174" name="Grafik 173" descr="Schneeflocke">
              <a:extLst>
                <a:ext uri="{FF2B5EF4-FFF2-40B4-BE49-F238E27FC236}">
                  <a16:creationId xmlns:a16="http://schemas.microsoft.com/office/drawing/2014/main" id="{FE133ADD-FF53-4F2E-8B4D-8CC12EB4F0B3}"/>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96451" y="4242434"/>
              <a:ext cx="180000" cy="180000"/>
            </a:xfrm>
            <a:prstGeom prst="rect">
              <a:avLst/>
            </a:prstGeom>
          </p:spPr>
        </p:pic>
        <p:pic>
          <p:nvPicPr>
            <p:cNvPr id="179" name="Grafik 178" descr="Sonne">
              <a:extLst>
                <a:ext uri="{FF2B5EF4-FFF2-40B4-BE49-F238E27FC236}">
                  <a16:creationId xmlns:a16="http://schemas.microsoft.com/office/drawing/2014/main" id="{2E147B42-C74E-40B6-B386-A4BB22A4B90B}"/>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302938" y="4372418"/>
              <a:ext cx="180000" cy="180000"/>
            </a:xfrm>
            <a:prstGeom prst="rect">
              <a:avLst/>
            </a:prstGeom>
          </p:spPr>
        </p:pic>
      </p:grpSp>
      <p:sp>
        <p:nvSpPr>
          <p:cNvPr id="55" name="Rechteck 54">
            <a:extLst>
              <a:ext uri="{FF2B5EF4-FFF2-40B4-BE49-F238E27FC236}">
                <a16:creationId xmlns:a16="http://schemas.microsoft.com/office/drawing/2014/main" id="{68834FFA-0D07-4EF5-AD12-070739D93258}"/>
              </a:ext>
            </a:extLst>
          </p:cNvPr>
          <p:cNvSpPr/>
          <p:nvPr/>
        </p:nvSpPr>
        <p:spPr>
          <a:xfrm>
            <a:off x="9068914" y="845588"/>
            <a:ext cx="173866" cy="4865288"/>
          </a:xfrm>
          <a:prstGeom prst="rect">
            <a:avLst/>
          </a:prstGeom>
          <a:solidFill>
            <a:srgbClr val="6ACDE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M16: VPS , 1 CP </a:t>
            </a:r>
          </a:p>
        </p:txBody>
      </p:sp>
      <p:pic>
        <p:nvPicPr>
          <p:cNvPr id="187" name="Grafik 186" descr="Schneeflocke">
            <a:extLst>
              <a:ext uri="{FF2B5EF4-FFF2-40B4-BE49-F238E27FC236}">
                <a16:creationId xmlns:a16="http://schemas.microsoft.com/office/drawing/2014/main" id="{57F88A69-3BAE-45F3-AA5B-4939FD0DE640}"/>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066820" y="3726834"/>
            <a:ext cx="180000" cy="180000"/>
          </a:xfrm>
          <a:prstGeom prst="rect">
            <a:avLst/>
          </a:prstGeom>
        </p:spPr>
      </p:pic>
      <p:pic>
        <p:nvPicPr>
          <p:cNvPr id="188" name="Grafik 187" descr="Sonne">
            <a:extLst>
              <a:ext uri="{FF2B5EF4-FFF2-40B4-BE49-F238E27FC236}">
                <a16:creationId xmlns:a16="http://schemas.microsoft.com/office/drawing/2014/main" id="{5D2C99E7-945C-4DAD-BB49-2461AD4435E6}"/>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072693" y="3890292"/>
            <a:ext cx="180000" cy="180000"/>
          </a:xfrm>
          <a:prstGeom prst="rect">
            <a:avLst/>
          </a:prstGeom>
        </p:spPr>
      </p:pic>
      <p:grpSp>
        <p:nvGrpSpPr>
          <p:cNvPr id="308" name="Gruppieren 307">
            <a:extLst>
              <a:ext uri="{FF2B5EF4-FFF2-40B4-BE49-F238E27FC236}">
                <a16:creationId xmlns:a16="http://schemas.microsoft.com/office/drawing/2014/main" id="{059900C8-1FA1-4E18-B952-2EA97BE68C3E}"/>
              </a:ext>
            </a:extLst>
          </p:cNvPr>
          <p:cNvGrpSpPr/>
          <p:nvPr/>
        </p:nvGrpSpPr>
        <p:grpSpPr>
          <a:xfrm>
            <a:off x="5133578" y="855721"/>
            <a:ext cx="1291349" cy="900000"/>
            <a:chOff x="5099631" y="487345"/>
            <a:chExt cx="1291349" cy="900000"/>
          </a:xfrm>
        </p:grpSpPr>
        <p:sp>
          <p:nvSpPr>
            <p:cNvPr id="50" name="Rechteck 49">
              <a:extLst>
                <a:ext uri="{FF2B5EF4-FFF2-40B4-BE49-F238E27FC236}">
                  <a16:creationId xmlns:a16="http://schemas.microsoft.com/office/drawing/2014/main" id="{FCBEA816-85C9-4C81-8726-93FDC739C9A7}"/>
                </a:ext>
              </a:extLst>
            </p:cNvPr>
            <p:cNvSpPr/>
            <p:nvPr/>
          </p:nvSpPr>
          <p:spPr>
            <a:xfrm>
              <a:off x="5099631" y="487345"/>
              <a:ext cx="1291349" cy="900000"/>
            </a:xfrm>
            <a:prstGeom prst="rect">
              <a:avLst/>
            </a:prstGeom>
            <a:solidFill>
              <a:srgbClr val="D3E02C"/>
            </a:solidFill>
            <a:ln w="50800">
              <a:solidFill>
                <a:srgbClr val="F9738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spcBef>
                  <a:spcPts val="600"/>
                </a:spcBef>
              </a:pPr>
              <a:r>
                <a:rPr lang="de-DE" sz="750" dirty="0">
                  <a:solidFill>
                    <a:schemeClr val="tx1"/>
                  </a:solidFill>
                </a:rPr>
                <a:t>M8</a:t>
              </a:r>
            </a:p>
            <a:p>
              <a:pPr algn="ctr">
                <a:spcBef>
                  <a:spcPts val="600"/>
                </a:spcBef>
              </a:pPr>
              <a:r>
                <a:rPr lang="de-DE" sz="750" dirty="0">
                  <a:solidFill>
                    <a:schemeClr val="tx1"/>
                  </a:solidFill>
                </a:rPr>
                <a:t>VL/Ü </a:t>
              </a:r>
            </a:p>
            <a:p>
              <a:pPr algn="ctr"/>
              <a:r>
                <a:rPr lang="de-DE" sz="750" dirty="0">
                  <a:solidFill>
                    <a:schemeClr val="tx1"/>
                  </a:solidFill>
                </a:rPr>
                <a:t>Methoden &amp; Geschichte d. Psychologie</a:t>
              </a:r>
              <a:br>
                <a:rPr lang="de-DE" sz="750" dirty="0">
                  <a:solidFill>
                    <a:schemeClr val="tx1"/>
                  </a:solidFill>
                </a:rPr>
              </a:br>
              <a:r>
                <a:rPr lang="de-DE" sz="750" dirty="0">
                  <a:solidFill>
                    <a:schemeClr val="tx1"/>
                  </a:solidFill>
                </a:rPr>
                <a:t>(bis Ende 4. FS!)</a:t>
              </a:r>
            </a:p>
            <a:p>
              <a:pPr algn="ctr">
                <a:spcBef>
                  <a:spcPts val="600"/>
                </a:spcBef>
              </a:pPr>
              <a:r>
                <a:rPr lang="de-DE" sz="750" dirty="0">
                  <a:solidFill>
                    <a:schemeClr val="tx1"/>
                  </a:solidFill>
                </a:rPr>
                <a:t>5 CP; 4 SWS</a:t>
              </a:r>
            </a:p>
          </p:txBody>
        </p:sp>
        <p:pic>
          <p:nvPicPr>
            <p:cNvPr id="194" name="Grafik 193" descr="Schneeflocke">
              <a:extLst>
                <a:ext uri="{FF2B5EF4-FFF2-40B4-BE49-F238E27FC236}">
                  <a16:creationId xmlns:a16="http://schemas.microsoft.com/office/drawing/2014/main" id="{18EFD8E7-493C-4298-9DEB-8B11C1C1B9E5}"/>
                </a:ext>
              </a:extLst>
            </p:cNvPr>
            <p:cNvPicPr>
              <a:picLocks/>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184503" y="508964"/>
              <a:ext cx="180000" cy="180000"/>
            </a:xfrm>
            <a:prstGeom prst="rect">
              <a:avLst/>
            </a:prstGeom>
          </p:spPr>
        </p:pic>
      </p:grpSp>
      <p:grpSp>
        <p:nvGrpSpPr>
          <p:cNvPr id="316" name="Gruppieren 315">
            <a:extLst>
              <a:ext uri="{FF2B5EF4-FFF2-40B4-BE49-F238E27FC236}">
                <a16:creationId xmlns:a16="http://schemas.microsoft.com/office/drawing/2014/main" id="{29C82DCA-434F-4DBD-91AC-691BDA823313}"/>
              </a:ext>
            </a:extLst>
          </p:cNvPr>
          <p:cNvGrpSpPr/>
          <p:nvPr/>
        </p:nvGrpSpPr>
        <p:grpSpPr>
          <a:xfrm>
            <a:off x="2534731" y="2719599"/>
            <a:ext cx="937861" cy="900000"/>
            <a:chOff x="5701197" y="2351223"/>
            <a:chExt cx="937861" cy="900000"/>
          </a:xfrm>
        </p:grpSpPr>
        <p:sp>
          <p:nvSpPr>
            <p:cNvPr id="51" name="Rechteck 50">
              <a:extLst>
                <a:ext uri="{FF2B5EF4-FFF2-40B4-BE49-F238E27FC236}">
                  <a16:creationId xmlns:a16="http://schemas.microsoft.com/office/drawing/2014/main" id="{8CA17558-B1BB-4ABC-BFF5-965EA81F051B}"/>
                </a:ext>
              </a:extLst>
            </p:cNvPr>
            <p:cNvSpPr/>
            <p:nvPr/>
          </p:nvSpPr>
          <p:spPr>
            <a:xfrm>
              <a:off x="5701197" y="2351223"/>
              <a:ext cx="937861" cy="900000"/>
            </a:xfrm>
            <a:prstGeom prst="rect">
              <a:avLst/>
            </a:prstGeom>
            <a:solidFill>
              <a:srgbClr val="D3E02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M4</a:t>
              </a:r>
            </a:p>
            <a:p>
              <a:pPr algn="ctr"/>
              <a:br>
                <a:rPr lang="de-DE" sz="750" dirty="0">
                  <a:solidFill>
                    <a:schemeClr val="tx1"/>
                  </a:solidFill>
                </a:rPr>
              </a:br>
              <a:r>
                <a:rPr lang="de-DE" sz="750" dirty="0">
                  <a:solidFill>
                    <a:schemeClr val="tx1"/>
                  </a:solidFill>
                </a:rPr>
                <a:t>S </a:t>
              </a:r>
            </a:p>
            <a:p>
              <a:pPr algn="ctr"/>
              <a:r>
                <a:rPr lang="de-DE" sz="750" dirty="0">
                  <a:solidFill>
                    <a:schemeClr val="tx1"/>
                  </a:solidFill>
                </a:rPr>
                <a:t>Allg. Psychologie 2</a:t>
              </a:r>
            </a:p>
            <a:p>
              <a:pPr algn="ctr"/>
              <a:br>
                <a:rPr lang="de-DE" sz="750" dirty="0">
                  <a:solidFill>
                    <a:schemeClr val="tx1"/>
                  </a:solidFill>
                </a:rPr>
              </a:br>
              <a:br>
                <a:rPr lang="de-DE" sz="750" dirty="0">
                  <a:solidFill>
                    <a:schemeClr val="tx1"/>
                  </a:solidFill>
                </a:rPr>
              </a:br>
              <a:r>
                <a:rPr lang="de-DE" sz="750" dirty="0">
                  <a:solidFill>
                    <a:schemeClr val="tx1"/>
                  </a:solidFill>
                </a:rPr>
                <a:t>3 CP; 2 SWS</a:t>
              </a:r>
            </a:p>
          </p:txBody>
        </p:sp>
        <p:pic>
          <p:nvPicPr>
            <p:cNvPr id="195" name="Grafik 194" descr="Schneeflocke">
              <a:extLst>
                <a:ext uri="{FF2B5EF4-FFF2-40B4-BE49-F238E27FC236}">
                  <a16:creationId xmlns:a16="http://schemas.microsoft.com/office/drawing/2014/main" id="{9B25555F-9A38-4447-8D60-0101A2F5DAF2}"/>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6453386" y="2351299"/>
              <a:ext cx="180000" cy="180000"/>
            </a:xfrm>
            <a:prstGeom prst="rect">
              <a:avLst/>
            </a:prstGeom>
          </p:spPr>
        </p:pic>
      </p:grpSp>
      <p:grpSp>
        <p:nvGrpSpPr>
          <p:cNvPr id="197" name="Gruppieren 196">
            <a:extLst>
              <a:ext uri="{FF2B5EF4-FFF2-40B4-BE49-F238E27FC236}">
                <a16:creationId xmlns:a16="http://schemas.microsoft.com/office/drawing/2014/main" id="{567AC06F-0C4F-4C97-B2D3-1ADC1A560C10}"/>
              </a:ext>
            </a:extLst>
          </p:cNvPr>
          <p:cNvGrpSpPr/>
          <p:nvPr/>
        </p:nvGrpSpPr>
        <p:grpSpPr>
          <a:xfrm>
            <a:off x="3399789" y="1785411"/>
            <a:ext cx="972202" cy="900000"/>
            <a:chOff x="3394194" y="1417035"/>
            <a:chExt cx="972202" cy="900000"/>
          </a:xfrm>
        </p:grpSpPr>
        <p:sp>
          <p:nvSpPr>
            <p:cNvPr id="14" name="Rechteck 13">
              <a:extLst>
                <a:ext uri="{FF2B5EF4-FFF2-40B4-BE49-F238E27FC236}">
                  <a16:creationId xmlns:a16="http://schemas.microsoft.com/office/drawing/2014/main" id="{EBC8A564-2260-46F6-B4B2-3B7AC4325E4B}"/>
                </a:ext>
              </a:extLst>
            </p:cNvPr>
            <p:cNvSpPr/>
            <p:nvPr/>
          </p:nvSpPr>
          <p:spPr>
            <a:xfrm>
              <a:off x="3394194" y="1417035"/>
              <a:ext cx="972202" cy="900000"/>
            </a:xfrm>
            <a:prstGeom prst="rect">
              <a:avLst/>
            </a:prstGeom>
            <a:solidFill>
              <a:srgbClr val="D3E02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spcBef>
                  <a:spcPts val="400"/>
                </a:spcBef>
              </a:pPr>
              <a:r>
                <a:rPr lang="de-DE" sz="750" dirty="0">
                  <a:solidFill>
                    <a:schemeClr val="tx1"/>
                  </a:solidFill>
                </a:rPr>
                <a:t>M3</a:t>
              </a:r>
            </a:p>
            <a:p>
              <a:pPr algn="ctr"/>
              <a:endParaRPr lang="de-DE" sz="750" dirty="0">
                <a:solidFill>
                  <a:schemeClr val="tx1"/>
                </a:solidFill>
              </a:endParaRPr>
            </a:p>
            <a:p>
              <a:pPr algn="ctr"/>
              <a:r>
                <a:rPr lang="de-DE" sz="750" dirty="0">
                  <a:solidFill>
                    <a:schemeClr val="tx1"/>
                  </a:solidFill>
                </a:rPr>
                <a:t>S</a:t>
              </a:r>
            </a:p>
            <a:p>
              <a:pPr algn="ctr"/>
              <a:r>
                <a:rPr lang="de-DE" sz="750" dirty="0">
                  <a:solidFill>
                    <a:schemeClr val="tx1"/>
                  </a:solidFill>
                </a:rPr>
                <a:t>Wahrnehmung &amp; Kognition</a:t>
              </a:r>
            </a:p>
            <a:p>
              <a:pPr algn="ctr"/>
              <a:endParaRPr lang="de-DE" sz="750" dirty="0">
                <a:solidFill>
                  <a:schemeClr val="tx1"/>
                </a:solidFill>
              </a:endParaRPr>
            </a:p>
            <a:p>
              <a:pPr algn="ctr"/>
              <a:r>
                <a:rPr lang="de-DE" sz="750" dirty="0">
                  <a:solidFill>
                    <a:schemeClr val="tx1"/>
                  </a:solidFill>
                </a:rPr>
                <a:t>3 CP; 2 SWS</a:t>
              </a:r>
            </a:p>
          </p:txBody>
        </p:sp>
        <p:pic>
          <p:nvPicPr>
            <p:cNvPr id="196" name="Grafik 195" descr="Sonne">
              <a:extLst>
                <a:ext uri="{FF2B5EF4-FFF2-40B4-BE49-F238E27FC236}">
                  <a16:creationId xmlns:a16="http://schemas.microsoft.com/office/drawing/2014/main" id="{5765EF23-B159-47E8-BA48-7C57D1F799E1}"/>
                </a:ext>
              </a:extLst>
            </p:cNvPr>
            <p:cNvPicPr>
              <a:picLocks noChangeAspect="1"/>
            </p:cNvPicPr>
            <p:nvPr/>
          </p:nvPicPr>
          <p:blipFill>
            <a:blip r:embed="rId13" cstate="hq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4178970" y="1417846"/>
              <a:ext cx="180000" cy="180000"/>
            </a:xfrm>
            <a:prstGeom prst="rect">
              <a:avLst/>
            </a:prstGeom>
          </p:spPr>
        </p:pic>
      </p:grpSp>
      <p:grpSp>
        <p:nvGrpSpPr>
          <p:cNvPr id="317" name="Gruppieren 316">
            <a:extLst>
              <a:ext uri="{FF2B5EF4-FFF2-40B4-BE49-F238E27FC236}">
                <a16:creationId xmlns:a16="http://schemas.microsoft.com/office/drawing/2014/main" id="{7EE0D5A8-4B4E-4C58-B45D-EE090B74B42D}"/>
              </a:ext>
            </a:extLst>
          </p:cNvPr>
          <p:cNvGrpSpPr/>
          <p:nvPr/>
        </p:nvGrpSpPr>
        <p:grpSpPr>
          <a:xfrm>
            <a:off x="6684305" y="2723441"/>
            <a:ext cx="937861" cy="900000"/>
            <a:chOff x="6806297" y="2355065"/>
            <a:chExt cx="937861" cy="900000"/>
          </a:xfrm>
        </p:grpSpPr>
        <p:sp>
          <p:nvSpPr>
            <p:cNvPr id="26" name="Rechteck 25">
              <a:extLst>
                <a:ext uri="{FF2B5EF4-FFF2-40B4-BE49-F238E27FC236}">
                  <a16:creationId xmlns:a16="http://schemas.microsoft.com/office/drawing/2014/main" id="{53DE61C9-D229-493E-A29D-FF5FD70823A3}"/>
                </a:ext>
              </a:extLst>
            </p:cNvPr>
            <p:cNvSpPr/>
            <p:nvPr/>
          </p:nvSpPr>
          <p:spPr>
            <a:xfrm>
              <a:off x="6806297" y="2355065"/>
              <a:ext cx="937861" cy="900000"/>
            </a:xfrm>
            <a:prstGeom prst="rect">
              <a:avLst/>
            </a:prstGeom>
            <a:solidFill>
              <a:srgbClr val="D3E02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M9</a:t>
              </a:r>
            </a:p>
            <a:p>
              <a:pPr algn="ctr"/>
              <a:br>
                <a:rPr lang="de-DE" sz="750" dirty="0">
                  <a:solidFill>
                    <a:schemeClr val="tx1"/>
                  </a:solidFill>
                </a:rPr>
              </a:br>
              <a:r>
                <a:rPr lang="de-DE" sz="750" dirty="0">
                  <a:solidFill>
                    <a:schemeClr val="tx1"/>
                  </a:solidFill>
                </a:rPr>
                <a:t>P </a:t>
              </a:r>
            </a:p>
            <a:p>
              <a:pPr algn="ctr"/>
              <a:r>
                <a:rPr lang="de-DE" sz="750" dirty="0">
                  <a:solidFill>
                    <a:schemeClr val="tx1"/>
                  </a:solidFill>
                </a:rPr>
                <a:t>ExPra 2</a:t>
              </a:r>
              <a:br>
                <a:rPr lang="de-DE" sz="750" dirty="0">
                  <a:solidFill>
                    <a:schemeClr val="tx1"/>
                  </a:solidFill>
                </a:rPr>
              </a:br>
              <a:br>
                <a:rPr lang="de-DE" sz="750" dirty="0">
                  <a:solidFill>
                    <a:schemeClr val="tx1"/>
                  </a:solidFill>
                </a:rPr>
              </a:br>
              <a:br>
                <a:rPr lang="de-DE" sz="750" dirty="0">
                  <a:solidFill>
                    <a:schemeClr val="tx1"/>
                  </a:solidFill>
                </a:rPr>
              </a:br>
              <a:r>
                <a:rPr lang="de-DE" sz="750" dirty="0">
                  <a:solidFill>
                    <a:schemeClr val="tx1"/>
                  </a:solidFill>
                </a:rPr>
                <a:t>3 CP; 2 SWS</a:t>
              </a:r>
            </a:p>
          </p:txBody>
        </p:sp>
        <p:pic>
          <p:nvPicPr>
            <p:cNvPr id="198" name="Grafik 197" descr="Schneeflocke">
              <a:extLst>
                <a:ext uri="{FF2B5EF4-FFF2-40B4-BE49-F238E27FC236}">
                  <a16:creationId xmlns:a16="http://schemas.microsoft.com/office/drawing/2014/main" id="{A88EB42C-63B7-422A-8B7B-1E397E761EAE}"/>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558052" y="2362149"/>
              <a:ext cx="180000" cy="180000"/>
            </a:xfrm>
            <a:prstGeom prst="rect">
              <a:avLst/>
            </a:prstGeom>
          </p:spPr>
        </p:pic>
      </p:grpSp>
      <p:grpSp>
        <p:nvGrpSpPr>
          <p:cNvPr id="310" name="Gruppieren 309">
            <a:extLst>
              <a:ext uri="{FF2B5EF4-FFF2-40B4-BE49-F238E27FC236}">
                <a16:creationId xmlns:a16="http://schemas.microsoft.com/office/drawing/2014/main" id="{9517D5BA-D70F-4E62-A8A8-B1BF3912E8A1}"/>
              </a:ext>
            </a:extLst>
          </p:cNvPr>
          <p:cNvGrpSpPr/>
          <p:nvPr/>
        </p:nvGrpSpPr>
        <p:grpSpPr>
          <a:xfrm>
            <a:off x="2571251" y="853169"/>
            <a:ext cx="1291349" cy="900000"/>
            <a:chOff x="1725375" y="484793"/>
            <a:chExt cx="1291349" cy="900000"/>
          </a:xfrm>
        </p:grpSpPr>
        <p:sp>
          <p:nvSpPr>
            <p:cNvPr id="48" name="Rechteck 47">
              <a:extLst>
                <a:ext uri="{FF2B5EF4-FFF2-40B4-BE49-F238E27FC236}">
                  <a16:creationId xmlns:a16="http://schemas.microsoft.com/office/drawing/2014/main" id="{4CDC9A2C-6E83-4FCA-86EB-E1D54965FA12}"/>
                </a:ext>
              </a:extLst>
            </p:cNvPr>
            <p:cNvSpPr/>
            <p:nvPr/>
          </p:nvSpPr>
          <p:spPr>
            <a:xfrm>
              <a:off x="1725375" y="484793"/>
              <a:ext cx="1291349" cy="900000"/>
            </a:xfrm>
            <a:prstGeom prst="rect">
              <a:avLst/>
            </a:prstGeom>
            <a:solidFill>
              <a:srgbClr val="D3E02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M2</a:t>
              </a:r>
              <a:br>
                <a:rPr lang="de-DE" sz="750" dirty="0">
                  <a:solidFill>
                    <a:schemeClr val="tx1"/>
                  </a:solidFill>
                </a:rPr>
              </a:br>
              <a:br>
                <a:rPr lang="de-DE" sz="750" dirty="0">
                  <a:solidFill>
                    <a:schemeClr val="tx1"/>
                  </a:solidFill>
                </a:rPr>
              </a:br>
              <a:r>
                <a:rPr lang="de-DE" sz="750" dirty="0">
                  <a:solidFill>
                    <a:schemeClr val="tx1"/>
                  </a:solidFill>
                </a:rPr>
                <a:t> VL </a:t>
              </a:r>
            </a:p>
            <a:p>
              <a:pPr algn="ctr"/>
              <a:r>
                <a:rPr lang="de-DE" sz="750" dirty="0">
                  <a:solidFill>
                    <a:schemeClr val="tx1"/>
                  </a:solidFill>
                </a:rPr>
                <a:t>Sozialpsychologie 1+2</a:t>
              </a:r>
              <a:br>
                <a:rPr lang="de-DE" sz="750" dirty="0">
                  <a:solidFill>
                    <a:schemeClr val="tx1"/>
                  </a:solidFill>
                </a:rPr>
              </a:br>
              <a:br>
                <a:rPr lang="de-DE" sz="750" dirty="0">
                  <a:solidFill>
                    <a:schemeClr val="tx1"/>
                  </a:solidFill>
                </a:rPr>
              </a:br>
              <a:endParaRPr lang="de-DE" sz="750" dirty="0">
                <a:solidFill>
                  <a:schemeClr val="tx1"/>
                </a:solidFill>
              </a:endParaRPr>
            </a:p>
            <a:p>
              <a:pPr algn="ctr"/>
              <a:r>
                <a:rPr lang="de-DE" sz="750" dirty="0">
                  <a:solidFill>
                    <a:schemeClr val="tx1"/>
                  </a:solidFill>
                </a:rPr>
                <a:t>5 CP; 4 SWS</a:t>
              </a:r>
            </a:p>
          </p:txBody>
        </p:sp>
        <p:pic>
          <p:nvPicPr>
            <p:cNvPr id="202" name="Grafik 201" descr="Schneeflocke">
              <a:extLst>
                <a:ext uri="{FF2B5EF4-FFF2-40B4-BE49-F238E27FC236}">
                  <a16:creationId xmlns:a16="http://schemas.microsoft.com/office/drawing/2014/main" id="{B11E5261-1B63-44E7-8EE7-56D005370E37}"/>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829488" y="488687"/>
              <a:ext cx="180000" cy="180000"/>
            </a:xfrm>
            <a:prstGeom prst="rect">
              <a:avLst/>
            </a:prstGeom>
          </p:spPr>
        </p:pic>
      </p:grpSp>
      <p:grpSp>
        <p:nvGrpSpPr>
          <p:cNvPr id="309" name="Gruppieren 308">
            <a:extLst>
              <a:ext uri="{FF2B5EF4-FFF2-40B4-BE49-F238E27FC236}">
                <a16:creationId xmlns:a16="http://schemas.microsoft.com/office/drawing/2014/main" id="{3112F76A-8F74-4662-9D18-EE8FA3283F1A}"/>
              </a:ext>
            </a:extLst>
          </p:cNvPr>
          <p:cNvGrpSpPr/>
          <p:nvPr/>
        </p:nvGrpSpPr>
        <p:grpSpPr>
          <a:xfrm>
            <a:off x="3893564" y="852803"/>
            <a:ext cx="892379" cy="900000"/>
            <a:chOff x="3047688" y="484427"/>
            <a:chExt cx="892379" cy="900000"/>
          </a:xfrm>
        </p:grpSpPr>
        <p:sp>
          <p:nvSpPr>
            <p:cNvPr id="16" name="Rechteck 15">
              <a:extLst>
                <a:ext uri="{FF2B5EF4-FFF2-40B4-BE49-F238E27FC236}">
                  <a16:creationId xmlns:a16="http://schemas.microsoft.com/office/drawing/2014/main" id="{767B5C03-1264-4778-A57C-90818D52D625}"/>
                </a:ext>
              </a:extLst>
            </p:cNvPr>
            <p:cNvSpPr/>
            <p:nvPr/>
          </p:nvSpPr>
          <p:spPr>
            <a:xfrm>
              <a:off x="3047688" y="484427"/>
              <a:ext cx="892379" cy="900000"/>
            </a:xfrm>
            <a:prstGeom prst="rect">
              <a:avLst/>
            </a:prstGeom>
            <a:solidFill>
              <a:srgbClr val="D3E02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M2</a:t>
              </a:r>
            </a:p>
            <a:p>
              <a:pPr algn="ctr"/>
              <a:br>
                <a:rPr lang="de-DE" sz="750" dirty="0">
                  <a:solidFill>
                    <a:schemeClr val="tx1"/>
                  </a:solidFill>
                </a:rPr>
              </a:br>
              <a:r>
                <a:rPr lang="de-DE" sz="750" dirty="0">
                  <a:solidFill>
                    <a:schemeClr val="tx1"/>
                  </a:solidFill>
                </a:rPr>
                <a:t>S </a:t>
              </a:r>
            </a:p>
            <a:p>
              <a:pPr algn="ctr"/>
              <a:r>
                <a:rPr lang="de-DE" sz="750" dirty="0">
                  <a:solidFill>
                    <a:schemeClr val="tx1"/>
                  </a:solidFill>
                </a:rPr>
                <a:t>Sozialpsychologie</a:t>
              </a:r>
              <a:br>
                <a:rPr lang="de-DE" sz="750" dirty="0">
                  <a:solidFill>
                    <a:schemeClr val="tx1"/>
                  </a:solidFill>
                </a:rPr>
              </a:br>
              <a:br>
                <a:rPr lang="de-DE" sz="750" dirty="0">
                  <a:solidFill>
                    <a:schemeClr val="tx1"/>
                  </a:solidFill>
                </a:rPr>
              </a:br>
              <a:br>
                <a:rPr lang="de-DE" sz="750" dirty="0">
                  <a:solidFill>
                    <a:schemeClr val="tx1"/>
                  </a:solidFill>
                </a:rPr>
              </a:br>
              <a:r>
                <a:rPr lang="de-DE" sz="750" dirty="0">
                  <a:solidFill>
                    <a:schemeClr val="tx1"/>
                  </a:solidFill>
                </a:rPr>
                <a:t>3 CP; 2 SWS</a:t>
              </a:r>
            </a:p>
          </p:txBody>
        </p:sp>
        <p:pic>
          <p:nvPicPr>
            <p:cNvPr id="203" name="Grafik 202" descr="Schneeflocke">
              <a:extLst>
                <a:ext uri="{FF2B5EF4-FFF2-40B4-BE49-F238E27FC236}">
                  <a16:creationId xmlns:a16="http://schemas.microsoft.com/office/drawing/2014/main" id="{ECB5C360-FCB9-443B-8494-C8683238B4F1}"/>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3748139" y="491146"/>
              <a:ext cx="180000" cy="180000"/>
            </a:xfrm>
            <a:prstGeom prst="rect">
              <a:avLst/>
            </a:prstGeom>
            <a:effectLst/>
          </p:spPr>
        </p:pic>
      </p:grpSp>
      <p:cxnSp>
        <p:nvCxnSpPr>
          <p:cNvPr id="56" name="Gerader Verbinder 55"/>
          <p:cNvCxnSpPr>
            <a:cxnSpLocks/>
          </p:cNvCxnSpPr>
          <p:nvPr/>
        </p:nvCxnSpPr>
        <p:spPr>
          <a:xfrm>
            <a:off x="50053" y="1753239"/>
            <a:ext cx="9001056" cy="13495"/>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pic>
        <p:nvPicPr>
          <p:cNvPr id="10" name="Grafik 9" descr="Sonne">
            <a:extLst>
              <a:ext uri="{FF2B5EF4-FFF2-40B4-BE49-F238E27FC236}">
                <a16:creationId xmlns:a16="http://schemas.microsoft.com/office/drawing/2014/main" id="{B64F5C0B-C385-4E92-BF3E-712F58E876FF}"/>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903599" y="398346"/>
            <a:ext cx="180000" cy="180000"/>
          </a:xfrm>
          <a:prstGeom prst="rect">
            <a:avLst/>
          </a:prstGeom>
        </p:spPr>
      </p:pic>
      <p:sp>
        <p:nvSpPr>
          <p:cNvPr id="76" name="Textfeld 75">
            <a:extLst>
              <a:ext uri="{FF2B5EF4-FFF2-40B4-BE49-F238E27FC236}">
                <a16:creationId xmlns:a16="http://schemas.microsoft.com/office/drawing/2014/main" id="{EF26350C-0394-4B2F-B6D2-4B74CAFBA046}"/>
              </a:ext>
            </a:extLst>
          </p:cNvPr>
          <p:cNvSpPr txBox="1"/>
          <p:nvPr/>
        </p:nvSpPr>
        <p:spPr>
          <a:xfrm>
            <a:off x="8063496" y="318481"/>
            <a:ext cx="2475782" cy="356609"/>
          </a:xfrm>
          <a:prstGeom prst="rect">
            <a:avLst/>
          </a:prstGeom>
          <a:noFill/>
          <a:ln>
            <a:noFill/>
          </a:ln>
        </p:spPr>
        <p:txBody>
          <a:bodyPr wrap="square" lIns="36000" tIns="108000" rIns="36000" bIns="108000" rtlCol="0">
            <a:spAutoFit/>
          </a:bodyPr>
          <a:lstStyle/>
          <a:p>
            <a:r>
              <a:rPr lang="de-DE" sz="900" dirty="0"/>
              <a:t>Veranstaltung </a:t>
            </a:r>
            <a:r>
              <a:rPr lang="de-DE" sz="900" u="sng" dirty="0"/>
              <a:t>nur</a:t>
            </a:r>
            <a:r>
              <a:rPr lang="de-DE" sz="900" dirty="0"/>
              <a:t> im SoSe belegbar</a:t>
            </a:r>
          </a:p>
        </p:txBody>
      </p:sp>
      <p:pic>
        <p:nvPicPr>
          <p:cNvPr id="152" name="Grafik 151" descr="Schneeflocke">
            <a:extLst>
              <a:ext uri="{FF2B5EF4-FFF2-40B4-BE49-F238E27FC236}">
                <a16:creationId xmlns:a16="http://schemas.microsoft.com/office/drawing/2014/main" id="{F518A9DB-8D47-4842-8484-87944B72D43F}"/>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854700" y="396319"/>
            <a:ext cx="180000" cy="180000"/>
          </a:xfrm>
          <a:prstGeom prst="rect">
            <a:avLst/>
          </a:prstGeom>
        </p:spPr>
      </p:pic>
      <p:pic>
        <p:nvPicPr>
          <p:cNvPr id="185" name="Grafik 184" descr="Sonne">
            <a:extLst>
              <a:ext uri="{FF2B5EF4-FFF2-40B4-BE49-F238E27FC236}">
                <a16:creationId xmlns:a16="http://schemas.microsoft.com/office/drawing/2014/main" id="{D3D4A82F-DDB6-4B6A-A377-8866537D2757}"/>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044430" y="398309"/>
            <a:ext cx="180000" cy="180000"/>
          </a:xfrm>
          <a:prstGeom prst="rect">
            <a:avLst/>
          </a:prstGeom>
        </p:spPr>
      </p:pic>
      <p:sp>
        <p:nvSpPr>
          <p:cNvPr id="167" name="Rechteck 166">
            <a:extLst>
              <a:ext uri="{FF2B5EF4-FFF2-40B4-BE49-F238E27FC236}">
                <a16:creationId xmlns:a16="http://schemas.microsoft.com/office/drawing/2014/main" id="{DA90D1B6-A8B6-4EC7-950C-E81734FE6913}"/>
              </a:ext>
            </a:extLst>
          </p:cNvPr>
          <p:cNvSpPr/>
          <p:nvPr/>
        </p:nvSpPr>
        <p:spPr>
          <a:xfrm>
            <a:off x="2687422" y="412085"/>
            <a:ext cx="1097014" cy="166118"/>
          </a:xfrm>
          <a:prstGeom prst="rect">
            <a:avLst/>
          </a:prstGeom>
          <a:solidFill>
            <a:schemeClr val="bg1"/>
          </a:solidFill>
          <a:ln>
            <a:noFill/>
          </a:ln>
          <a:effectLst/>
        </p:spPr>
        <p:style>
          <a:lnRef idx="1">
            <a:schemeClr val="accent6"/>
          </a:lnRef>
          <a:fillRef idx="2">
            <a:schemeClr val="accent6"/>
          </a:fillRef>
          <a:effectRef idx="1">
            <a:schemeClr val="accent6"/>
          </a:effectRef>
          <a:fontRef idx="minor">
            <a:schemeClr val="dk1"/>
          </a:fontRef>
        </p:style>
        <p:txBody>
          <a:bodyPr lIns="36000" tIns="108000" rIns="36000" bIns="108000" rtlCol="0" anchor="ctr"/>
          <a:lstStyle/>
          <a:p>
            <a:pPr algn="ctr"/>
            <a:r>
              <a:rPr lang="de-DE" sz="900" dirty="0"/>
              <a:t>Gesamtklausur</a:t>
            </a:r>
          </a:p>
        </p:txBody>
      </p:sp>
      <p:sp>
        <p:nvSpPr>
          <p:cNvPr id="3" name="Rechteck 2">
            <a:extLst>
              <a:ext uri="{FF2B5EF4-FFF2-40B4-BE49-F238E27FC236}">
                <a16:creationId xmlns:a16="http://schemas.microsoft.com/office/drawing/2014/main" id="{C865F564-1A47-6F21-C5E2-E8C1BA874C2C}"/>
              </a:ext>
            </a:extLst>
          </p:cNvPr>
          <p:cNvSpPr/>
          <p:nvPr/>
        </p:nvSpPr>
        <p:spPr>
          <a:xfrm>
            <a:off x="246763" y="398465"/>
            <a:ext cx="1495265" cy="172962"/>
          </a:xfrm>
          <a:prstGeom prst="rect">
            <a:avLst/>
          </a:prstGeom>
          <a:solidFill>
            <a:schemeClr val="bg1"/>
          </a:solidFill>
          <a:ln>
            <a:noFill/>
          </a:ln>
          <a:effectLst/>
        </p:spPr>
        <p:style>
          <a:lnRef idx="1">
            <a:schemeClr val="accent6"/>
          </a:lnRef>
          <a:fillRef idx="2">
            <a:schemeClr val="accent6"/>
          </a:fillRef>
          <a:effectRef idx="1">
            <a:schemeClr val="accent6"/>
          </a:effectRef>
          <a:fontRef idx="minor">
            <a:schemeClr val="dk1"/>
          </a:fontRef>
        </p:style>
        <p:txBody>
          <a:bodyPr lIns="36000" tIns="108000" rIns="36000" bIns="108000" rtlCol="0" anchor="ctr"/>
          <a:lstStyle/>
          <a:p>
            <a:r>
              <a:rPr lang="de-DE" sz="900" dirty="0"/>
              <a:t>Basismodule (bis Ende 5. FS!)</a:t>
            </a:r>
          </a:p>
        </p:txBody>
      </p:sp>
      <p:sp>
        <p:nvSpPr>
          <p:cNvPr id="9" name="Rechteck 8">
            <a:extLst>
              <a:ext uri="{FF2B5EF4-FFF2-40B4-BE49-F238E27FC236}">
                <a16:creationId xmlns:a16="http://schemas.microsoft.com/office/drawing/2014/main" id="{444E989C-EA08-26BD-49CF-46D96ACF49D0}"/>
              </a:ext>
            </a:extLst>
          </p:cNvPr>
          <p:cNvSpPr/>
          <p:nvPr/>
        </p:nvSpPr>
        <p:spPr>
          <a:xfrm>
            <a:off x="1804934" y="396418"/>
            <a:ext cx="903758" cy="187817"/>
          </a:xfrm>
          <a:prstGeom prst="rect">
            <a:avLst/>
          </a:prstGeom>
          <a:solidFill>
            <a:schemeClr val="bg1"/>
          </a:solidFill>
          <a:ln>
            <a:noFill/>
          </a:ln>
          <a:effectLst/>
        </p:spPr>
        <p:style>
          <a:lnRef idx="1">
            <a:schemeClr val="accent6"/>
          </a:lnRef>
          <a:fillRef idx="2">
            <a:schemeClr val="accent6"/>
          </a:fillRef>
          <a:effectRef idx="1">
            <a:schemeClr val="accent6"/>
          </a:effectRef>
          <a:fontRef idx="minor">
            <a:schemeClr val="dk1"/>
          </a:fontRef>
        </p:style>
        <p:txBody>
          <a:bodyPr lIns="36000" tIns="108000" rIns="36000" bIns="108000" rtlCol="0" anchor="ctr"/>
          <a:lstStyle/>
          <a:p>
            <a:pPr algn="ctr"/>
            <a:r>
              <a:rPr lang="de-DE" sz="900" dirty="0"/>
              <a:t>Aufbaumodule</a:t>
            </a:r>
          </a:p>
        </p:txBody>
      </p:sp>
      <p:sp>
        <p:nvSpPr>
          <p:cNvPr id="11" name="Rechteck 10">
            <a:extLst>
              <a:ext uri="{FF2B5EF4-FFF2-40B4-BE49-F238E27FC236}">
                <a16:creationId xmlns:a16="http://schemas.microsoft.com/office/drawing/2014/main" id="{4BFA8E94-D3F7-0FDF-F6A3-A06B4E18A0E6}"/>
              </a:ext>
            </a:extLst>
          </p:cNvPr>
          <p:cNvSpPr/>
          <p:nvPr/>
        </p:nvSpPr>
        <p:spPr>
          <a:xfrm>
            <a:off x="10628975" y="6166597"/>
            <a:ext cx="1437493" cy="580787"/>
          </a:xfrm>
          <a:prstGeom prst="rect">
            <a:avLst/>
          </a:prstGeom>
          <a:gradFill flip="none" rotWithShape="1">
            <a:gsLst>
              <a:gs pos="100000">
                <a:srgbClr val="FCF3E8"/>
              </a:gs>
              <a:gs pos="100000">
                <a:srgbClr val="F9E8D3"/>
              </a:gs>
              <a:gs pos="0">
                <a:srgbClr val="F5D5B1"/>
              </a:gs>
            </a:gsLst>
            <a:lin ang="10800000" scaled="1"/>
            <a:tileRect/>
          </a:gradFill>
          <a:ln w="31750">
            <a:solidFill>
              <a:srgbClr val="C00000"/>
            </a:solidFill>
          </a:ln>
          <a:effectLst/>
        </p:spPr>
        <p:style>
          <a:lnRef idx="1">
            <a:schemeClr val="accent6"/>
          </a:lnRef>
          <a:fillRef idx="2">
            <a:schemeClr val="accent6"/>
          </a:fillRef>
          <a:effectRef idx="1">
            <a:schemeClr val="accent6"/>
          </a:effectRef>
          <a:fontRef idx="minor">
            <a:schemeClr val="dk1"/>
          </a:fontRef>
        </p:style>
        <p:txBody>
          <a:bodyPr lIns="36000" tIns="108000" rIns="36000" bIns="108000" rtlCol="0" anchor="ctr"/>
          <a:lstStyle/>
          <a:p>
            <a:pPr>
              <a:lnSpc>
                <a:spcPct val="100000"/>
              </a:lnSpc>
            </a:pPr>
            <a:r>
              <a:rPr lang="de-DE" sz="750" spc="-1" dirty="0">
                <a:solidFill>
                  <a:srgbClr val="000000"/>
                </a:solidFill>
                <a:latin typeface="Arial"/>
              </a:rPr>
              <a:t>Psychotherapiestudium </a:t>
            </a:r>
            <a:br>
              <a:rPr lang="de-DE" sz="750" dirty="0"/>
            </a:br>
            <a:r>
              <a:rPr lang="de-DE" sz="750" spc="-1" dirty="0">
                <a:solidFill>
                  <a:srgbClr val="000000"/>
                </a:solidFill>
                <a:latin typeface="Arial"/>
              </a:rPr>
              <a:t>gem. PsychThG &amp; ApprO, </a:t>
            </a:r>
            <a:r>
              <a:rPr lang="de-DE" sz="750" u="sng" spc="-1" dirty="0">
                <a:solidFill>
                  <a:srgbClr val="000000"/>
                </a:solidFill>
                <a:latin typeface="Arial"/>
              </a:rPr>
              <a:t>Voraussetzung</a:t>
            </a:r>
            <a:r>
              <a:rPr lang="de-DE" sz="750" spc="-1" dirty="0">
                <a:solidFill>
                  <a:srgbClr val="000000"/>
                </a:solidFill>
                <a:latin typeface="Arial"/>
              </a:rPr>
              <a:t> für M.Sc. KliPP &amp; Approbation!</a:t>
            </a:r>
            <a:endParaRPr lang="de-DE" sz="750" spc="-1" dirty="0">
              <a:latin typeface="Arial"/>
            </a:endParaRPr>
          </a:p>
        </p:txBody>
      </p:sp>
      <p:sp>
        <p:nvSpPr>
          <p:cNvPr id="126" name="Rechteck 125">
            <a:extLst>
              <a:ext uri="{FF2B5EF4-FFF2-40B4-BE49-F238E27FC236}">
                <a16:creationId xmlns:a16="http://schemas.microsoft.com/office/drawing/2014/main" id="{08705639-9D62-443C-B76A-288D55367AF4}"/>
              </a:ext>
            </a:extLst>
          </p:cNvPr>
          <p:cNvSpPr/>
          <p:nvPr/>
        </p:nvSpPr>
        <p:spPr>
          <a:xfrm>
            <a:off x="1729574" y="424315"/>
            <a:ext cx="151888" cy="138164"/>
          </a:xfrm>
          <a:prstGeom prst="rect">
            <a:avLst/>
          </a:prstGeom>
          <a:solidFill>
            <a:srgbClr val="6DCE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6" name="Rechteck 235">
            <a:extLst>
              <a:ext uri="{FF2B5EF4-FFF2-40B4-BE49-F238E27FC236}">
                <a16:creationId xmlns:a16="http://schemas.microsoft.com/office/drawing/2014/main" id="{84F3E014-DB2F-4F29-B5C4-59C673671CB3}"/>
              </a:ext>
            </a:extLst>
          </p:cNvPr>
          <p:cNvSpPr/>
          <p:nvPr/>
        </p:nvSpPr>
        <p:spPr>
          <a:xfrm>
            <a:off x="104397" y="417873"/>
            <a:ext cx="151888" cy="138164"/>
          </a:xfrm>
          <a:prstGeom prst="rect">
            <a:avLst/>
          </a:prstGeom>
          <a:solidFill>
            <a:srgbClr val="D3E0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7" name="Rechteck 236">
            <a:extLst>
              <a:ext uri="{FF2B5EF4-FFF2-40B4-BE49-F238E27FC236}">
                <a16:creationId xmlns:a16="http://schemas.microsoft.com/office/drawing/2014/main" id="{1010B262-C165-43F7-94CA-972FE3F40367}"/>
              </a:ext>
            </a:extLst>
          </p:cNvPr>
          <p:cNvSpPr/>
          <p:nvPr/>
        </p:nvSpPr>
        <p:spPr>
          <a:xfrm>
            <a:off x="2704022" y="431479"/>
            <a:ext cx="144000" cy="129600"/>
          </a:xfrm>
          <a:prstGeom prst="rect">
            <a:avLst/>
          </a:prstGeom>
          <a:noFill/>
          <a:ln w="3810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8" name="Rechteck 237">
            <a:extLst>
              <a:ext uri="{FF2B5EF4-FFF2-40B4-BE49-F238E27FC236}">
                <a16:creationId xmlns:a16="http://schemas.microsoft.com/office/drawing/2014/main" id="{4E477BBB-C8BA-4D33-A349-6A9B08112570}"/>
              </a:ext>
            </a:extLst>
          </p:cNvPr>
          <p:cNvSpPr/>
          <p:nvPr/>
        </p:nvSpPr>
        <p:spPr>
          <a:xfrm>
            <a:off x="3715190" y="426895"/>
            <a:ext cx="142560" cy="127008"/>
          </a:xfrm>
          <a:prstGeom prst="rect">
            <a:avLst/>
          </a:prstGeom>
          <a:noFill/>
          <a:ln w="34925">
            <a:solidFill>
              <a:srgbClr val="F973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grpSp>
        <p:nvGrpSpPr>
          <p:cNvPr id="4" name="Gruppieren 3">
            <a:extLst>
              <a:ext uri="{FF2B5EF4-FFF2-40B4-BE49-F238E27FC236}">
                <a16:creationId xmlns:a16="http://schemas.microsoft.com/office/drawing/2014/main" id="{97C7CA18-0D2A-41EF-8A05-4C685BA5296D}"/>
              </a:ext>
            </a:extLst>
          </p:cNvPr>
          <p:cNvGrpSpPr/>
          <p:nvPr/>
        </p:nvGrpSpPr>
        <p:grpSpPr>
          <a:xfrm>
            <a:off x="9282645" y="2380968"/>
            <a:ext cx="2892371" cy="1039384"/>
            <a:chOff x="9282645" y="2360187"/>
            <a:chExt cx="2892371" cy="1039384"/>
          </a:xfrm>
        </p:grpSpPr>
        <p:grpSp>
          <p:nvGrpSpPr>
            <p:cNvPr id="65" name="Gruppieren 64">
              <a:extLst>
                <a:ext uri="{FF2B5EF4-FFF2-40B4-BE49-F238E27FC236}">
                  <a16:creationId xmlns:a16="http://schemas.microsoft.com/office/drawing/2014/main" id="{957614F9-5CF7-4F6A-A13E-83F175CB2E81}"/>
                </a:ext>
              </a:extLst>
            </p:cNvPr>
            <p:cNvGrpSpPr/>
            <p:nvPr/>
          </p:nvGrpSpPr>
          <p:grpSpPr>
            <a:xfrm>
              <a:off x="9282645" y="2360187"/>
              <a:ext cx="2890866" cy="1039384"/>
              <a:chOff x="9320745" y="1610238"/>
              <a:chExt cx="2818551" cy="1051189"/>
            </a:xfrm>
          </p:grpSpPr>
          <p:grpSp>
            <p:nvGrpSpPr>
              <p:cNvPr id="111" name="Gruppieren 110"/>
              <p:cNvGrpSpPr/>
              <p:nvPr/>
            </p:nvGrpSpPr>
            <p:grpSpPr>
              <a:xfrm>
                <a:off x="9320745" y="1610238"/>
                <a:ext cx="2818551" cy="1051189"/>
                <a:chOff x="9400840" y="922223"/>
                <a:chExt cx="2818551" cy="1075412"/>
              </a:xfrm>
            </p:grpSpPr>
            <p:sp>
              <p:nvSpPr>
                <p:cNvPr id="87" name="Rechteck 86">
                  <a:extLst>
                    <a:ext uri="{FF2B5EF4-FFF2-40B4-BE49-F238E27FC236}">
                      <a16:creationId xmlns:a16="http://schemas.microsoft.com/office/drawing/2014/main" id="{657C496E-F611-41B5-B2E1-01A545BD932F}"/>
                    </a:ext>
                  </a:extLst>
                </p:cNvPr>
                <p:cNvSpPr/>
                <p:nvPr/>
              </p:nvSpPr>
              <p:spPr>
                <a:xfrm>
                  <a:off x="9400840" y="922223"/>
                  <a:ext cx="2818551" cy="1075412"/>
                </a:xfrm>
                <a:prstGeom prst="rect">
                  <a:avLst/>
                </a:prstGeom>
                <a:solidFill>
                  <a:srgbClr val="E6D6F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M20: Nachbarfach</a:t>
                  </a:r>
                </a:p>
                <a:p>
                  <a:pPr algn="ctr"/>
                  <a:endParaRPr lang="de-DE" sz="750" dirty="0">
                    <a:solidFill>
                      <a:schemeClr val="tx1"/>
                    </a:solidFill>
                  </a:endParaRPr>
                </a:p>
                <a:p>
                  <a:r>
                    <a:rPr lang="de-DE" sz="750" dirty="0">
                      <a:solidFill>
                        <a:schemeClr val="tx1"/>
                      </a:solidFill>
                    </a:rPr>
                    <a:t>VL/S Nachbarfach (insges. 10 CP)</a:t>
                  </a:r>
                </a:p>
                <a:p>
                  <a:r>
                    <a:rPr lang="de-DE" sz="750" dirty="0">
                      <a:solidFill>
                        <a:schemeClr val="tx1"/>
                      </a:solidFill>
                    </a:rPr>
                    <a:t>(Belegung flexibel ab 1. FS, idealerweise bis Ende 5. FS)</a:t>
                  </a:r>
                </a:p>
                <a:p>
                  <a:endParaRPr lang="de-DE" sz="750" dirty="0">
                    <a:solidFill>
                      <a:schemeClr val="tx1"/>
                    </a:solidFill>
                  </a:endParaRPr>
                </a:p>
                <a:p>
                  <a:endParaRPr lang="de-DE" sz="750" dirty="0">
                    <a:solidFill>
                      <a:schemeClr val="tx1"/>
                    </a:solidFill>
                  </a:endParaRPr>
                </a:p>
                <a:p>
                  <a:pPr>
                    <a:spcBef>
                      <a:spcPts val="200"/>
                    </a:spcBef>
                  </a:pPr>
                  <a:r>
                    <a:rPr lang="de-DE" sz="750" dirty="0">
                      <a:solidFill>
                        <a:schemeClr val="tx1"/>
                      </a:solidFill>
                    </a:rPr>
                    <a:t>Schlüsselquali (3 CP, unbenotet)</a:t>
                  </a:r>
                </a:p>
                <a:p>
                  <a:r>
                    <a:rPr lang="de-DE" sz="750" dirty="0">
                      <a:solidFill>
                        <a:schemeClr val="tx1"/>
                      </a:solidFill>
                    </a:rPr>
                    <a:t>(Belegung flexibel ab 1. FS, idealerweise bis Ende 5. FS)</a:t>
                  </a:r>
                </a:p>
                <a:p>
                  <a:endParaRPr lang="de-DE" sz="750" dirty="0">
                    <a:solidFill>
                      <a:schemeClr val="tx1"/>
                    </a:solidFill>
                  </a:endParaRPr>
                </a:p>
                <a:p>
                  <a:endParaRPr lang="de-DE" sz="750" dirty="0">
                    <a:solidFill>
                      <a:schemeClr val="tx1"/>
                    </a:solidFill>
                  </a:endParaRPr>
                </a:p>
                <a:p>
                  <a:endParaRPr lang="de-DE" sz="750" dirty="0">
                    <a:solidFill>
                      <a:schemeClr val="tx1"/>
                    </a:solidFill>
                  </a:endParaRPr>
                </a:p>
                <a:p>
                  <a:endParaRPr lang="de-DE" sz="750" dirty="0">
                    <a:solidFill>
                      <a:schemeClr val="tx1"/>
                    </a:solidFill>
                  </a:endParaRPr>
                </a:p>
                <a:p>
                  <a:endParaRPr lang="de-DE" sz="750" dirty="0">
                    <a:solidFill>
                      <a:schemeClr val="tx1"/>
                    </a:solidFill>
                  </a:endParaRPr>
                </a:p>
                <a:p>
                  <a:pPr algn="ctr"/>
                  <a:endParaRPr lang="de-DE" sz="750" dirty="0">
                    <a:solidFill>
                      <a:schemeClr val="tx1"/>
                    </a:solidFill>
                  </a:endParaRPr>
                </a:p>
              </p:txBody>
            </p:sp>
            <p:pic>
              <p:nvPicPr>
                <p:cNvPr id="251" name="Grafik 250" descr="Sonne">
                  <a:extLst>
                    <a:ext uri="{FF2B5EF4-FFF2-40B4-BE49-F238E27FC236}">
                      <a16:creationId xmlns:a16="http://schemas.microsoft.com/office/drawing/2014/main" id="{ADC71C94-EBDB-4F32-A329-18B19186FE5F}"/>
                    </a:ext>
                  </a:extLst>
                </p:cNvPr>
                <p:cNvPicPr>
                  <a:picLocks/>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910076" y="1803495"/>
                  <a:ext cx="175497" cy="186239"/>
                </a:xfrm>
                <a:prstGeom prst="rect">
                  <a:avLst/>
                </a:prstGeom>
              </p:spPr>
            </p:pic>
            <p:pic>
              <p:nvPicPr>
                <p:cNvPr id="252" name="Grafik 251" descr="Schneeflocke">
                  <a:extLst>
                    <a:ext uri="{FF2B5EF4-FFF2-40B4-BE49-F238E27FC236}">
                      <a16:creationId xmlns:a16="http://schemas.microsoft.com/office/drawing/2014/main" id="{B35CF559-3030-4BF9-A156-C91D2A7BA586}"/>
                    </a:ext>
                  </a:extLst>
                </p:cNvPr>
                <p:cNvPicPr>
                  <a:picLocks/>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2043108" y="1801440"/>
                  <a:ext cx="175497" cy="186239"/>
                </a:xfrm>
                <a:prstGeom prst="rect">
                  <a:avLst/>
                </a:prstGeom>
              </p:spPr>
            </p:pic>
          </p:grpSp>
          <p:cxnSp>
            <p:nvCxnSpPr>
              <p:cNvPr id="21" name="Gerader Verbinder 20">
                <a:extLst>
                  <a:ext uri="{FF2B5EF4-FFF2-40B4-BE49-F238E27FC236}">
                    <a16:creationId xmlns:a16="http://schemas.microsoft.com/office/drawing/2014/main" id="{19E56D5B-C99C-921F-63AD-D1741ED937B2}"/>
                  </a:ext>
                </a:extLst>
              </p:cNvPr>
              <p:cNvCxnSpPr>
                <a:cxnSpLocks/>
              </p:cNvCxnSpPr>
              <p:nvPr/>
            </p:nvCxnSpPr>
            <p:spPr>
              <a:xfrm>
                <a:off x="9335177" y="2357735"/>
                <a:ext cx="2801160"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pic>
          <p:nvPicPr>
            <p:cNvPr id="208" name="Grafik 207" descr="Sonne">
              <a:extLst>
                <a:ext uri="{FF2B5EF4-FFF2-40B4-BE49-F238E27FC236}">
                  <a16:creationId xmlns:a16="http://schemas.microsoft.com/office/drawing/2014/main" id="{C547C9CD-AB80-4E65-89C2-06F594395670}"/>
                </a:ext>
              </a:extLst>
            </p:cNvPr>
            <p:cNvPicPr>
              <a:picLocks/>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848973" y="2366274"/>
              <a:ext cx="180000" cy="180000"/>
            </a:xfrm>
            <a:prstGeom prst="rect">
              <a:avLst/>
            </a:prstGeom>
          </p:spPr>
        </p:pic>
        <p:pic>
          <p:nvPicPr>
            <p:cNvPr id="241" name="Grafik 240" descr="Schneeflocke">
              <a:extLst>
                <a:ext uri="{FF2B5EF4-FFF2-40B4-BE49-F238E27FC236}">
                  <a16:creationId xmlns:a16="http://schemas.microsoft.com/office/drawing/2014/main" id="{E3E208D0-3998-4764-A34A-9918A71C9442}"/>
                </a:ext>
              </a:extLst>
            </p:cNvPr>
            <p:cNvPicPr>
              <a:picLocks/>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995016" y="2364269"/>
              <a:ext cx="180000" cy="180000"/>
            </a:xfrm>
            <a:prstGeom prst="rect">
              <a:avLst/>
            </a:prstGeom>
          </p:spPr>
        </p:pic>
      </p:grpSp>
      <p:grpSp>
        <p:nvGrpSpPr>
          <p:cNvPr id="318" name="Gruppieren 317">
            <a:extLst>
              <a:ext uri="{FF2B5EF4-FFF2-40B4-BE49-F238E27FC236}">
                <a16:creationId xmlns:a16="http://schemas.microsoft.com/office/drawing/2014/main" id="{28830FD7-76F6-4EB9-8580-63B72613C8D5}"/>
              </a:ext>
            </a:extLst>
          </p:cNvPr>
          <p:cNvGrpSpPr/>
          <p:nvPr/>
        </p:nvGrpSpPr>
        <p:grpSpPr>
          <a:xfrm>
            <a:off x="7771672" y="2722799"/>
            <a:ext cx="937861" cy="900000"/>
            <a:chOff x="7989551" y="2354423"/>
            <a:chExt cx="937861" cy="900000"/>
          </a:xfrm>
        </p:grpSpPr>
        <p:sp>
          <p:nvSpPr>
            <p:cNvPr id="27" name="Rechteck 26">
              <a:extLst>
                <a:ext uri="{FF2B5EF4-FFF2-40B4-BE49-F238E27FC236}">
                  <a16:creationId xmlns:a16="http://schemas.microsoft.com/office/drawing/2014/main" id="{1C8EB707-6A91-4132-8EA7-1B97324915FB}"/>
                </a:ext>
              </a:extLst>
            </p:cNvPr>
            <p:cNvSpPr/>
            <p:nvPr/>
          </p:nvSpPr>
          <p:spPr>
            <a:xfrm>
              <a:off x="7989551" y="2354423"/>
              <a:ext cx="937861" cy="900000"/>
            </a:xfrm>
            <a:prstGeom prst="rect">
              <a:avLst/>
            </a:prstGeom>
            <a:solidFill>
              <a:srgbClr val="6DCEE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M11</a:t>
              </a:r>
              <a:br>
                <a:rPr lang="de-DE" sz="750" dirty="0">
                  <a:solidFill>
                    <a:schemeClr val="tx1"/>
                  </a:solidFill>
                </a:rPr>
              </a:br>
              <a:r>
                <a:rPr lang="de-DE" sz="750" dirty="0">
                  <a:solidFill>
                    <a:schemeClr val="tx1"/>
                  </a:solidFill>
                </a:rPr>
                <a:t> </a:t>
              </a:r>
              <a:br>
                <a:rPr lang="de-DE" sz="750" dirty="0">
                  <a:solidFill>
                    <a:schemeClr val="tx1"/>
                  </a:solidFill>
                </a:rPr>
              </a:br>
              <a:r>
                <a:rPr lang="de-DE" sz="750" dirty="0">
                  <a:solidFill>
                    <a:schemeClr val="tx1"/>
                  </a:solidFill>
                </a:rPr>
                <a:t>VL </a:t>
              </a:r>
            </a:p>
            <a:p>
              <a:pPr algn="ctr"/>
              <a:r>
                <a:rPr lang="de-DE" sz="750" dirty="0">
                  <a:solidFill>
                    <a:schemeClr val="tx1"/>
                  </a:solidFill>
                </a:rPr>
                <a:t>Störungslehre</a:t>
              </a:r>
              <a:br>
                <a:rPr lang="de-DE" sz="750" dirty="0">
                  <a:solidFill>
                    <a:schemeClr val="tx1"/>
                  </a:solidFill>
                </a:rPr>
              </a:br>
              <a:endParaRPr lang="de-DE" sz="750" dirty="0">
                <a:solidFill>
                  <a:schemeClr val="tx1"/>
                </a:solidFill>
              </a:endParaRPr>
            </a:p>
            <a:p>
              <a:pPr algn="ctr"/>
              <a:br>
                <a:rPr lang="de-DE" sz="750" dirty="0">
                  <a:solidFill>
                    <a:schemeClr val="tx1"/>
                  </a:solidFill>
                </a:rPr>
              </a:br>
              <a:r>
                <a:rPr lang="de-DE" sz="750" dirty="0">
                  <a:solidFill>
                    <a:schemeClr val="tx1"/>
                  </a:solidFill>
                </a:rPr>
                <a:t>4 CP; 2 SWS</a:t>
              </a:r>
            </a:p>
          </p:txBody>
        </p:sp>
        <p:pic>
          <p:nvPicPr>
            <p:cNvPr id="242" name="Grafik 241" descr="Schneeflocke">
              <a:extLst>
                <a:ext uri="{FF2B5EF4-FFF2-40B4-BE49-F238E27FC236}">
                  <a16:creationId xmlns:a16="http://schemas.microsoft.com/office/drawing/2014/main" id="{47B08224-7B3A-4B22-A8FF-C1498A71F523}"/>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747216" y="2355664"/>
              <a:ext cx="180000" cy="180000"/>
            </a:xfrm>
            <a:prstGeom prst="rect">
              <a:avLst/>
            </a:prstGeom>
          </p:spPr>
        </p:pic>
      </p:grpSp>
      <p:sp>
        <p:nvSpPr>
          <p:cNvPr id="245" name="Titel 1">
            <a:extLst>
              <a:ext uri="{FF2B5EF4-FFF2-40B4-BE49-F238E27FC236}">
                <a16:creationId xmlns:a16="http://schemas.microsoft.com/office/drawing/2014/main" id="{4326F273-5F91-44F3-ABF4-FB29592FBE95}"/>
              </a:ext>
            </a:extLst>
          </p:cNvPr>
          <p:cNvSpPr txBox="1">
            <a:spLocks/>
          </p:cNvSpPr>
          <p:nvPr/>
        </p:nvSpPr>
        <p:spPr>
          <a:xfrm>
            <a:off x="44242" y="6482836"/>
            <a:ext cx="9278740" cy="129293"/>
          </a:xfrm>
          <a:prstGeom prst="rect">
            <a:avLst/>
          </a:prstGeom>
          <a:solidFill>
            <a:schemeClr val="bg1">
              <a:lumMod val="85000"/>
            </a:schemeClr>
          </a:solidFill>
          <a:ln>
            <a:noFill/>
          </a:ln>
        </p:spPr>
        <p:txBody>
          <a:bodyPr vert="horz" lIns="36000" tIns="108000" rIns="36000" bIns="108000" rtlCol="0" anchor="ctr" anchorCtr="0">
            <a:no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de-DE" sz="800" b="1" dirty="0">
                <a:latin typeface="Arial" panose="020B0604020202020204" pitchFamily="34" charset="0"/>
                <a:cs typeface="Arial" panose="020B0604020202020204" pitchFamily="34" charset="0"/>
              </a:rPr>
              <a:t>Überschreitung der Regelstudienzeit – Achtung BAföG-Restriktionen!</a:t>
            </a:r>
          </a:p>
        </p:txBody>
      </p:sp>
      <p:sp>
        <p:nvSpPr>
          <p:cNvPr id="254" name="Rechteck 253">
            <a:extLst>
              <a:ext uri="{FF2B5EF4-FFF2-40B4-BE49-F238E27FC236}">
                <a16:creationId xmlns:a16="http://schemas.microsoft.com/office/drawing/2014/main" id="{A03375F3-4492-41A9-A7C4-0DEA05BEDE5A}"/>
              </a:ext>
            </a:extLst>
          </p:cNvPr>
          <p:cNvSpPr/>
          <p:nvPr/>
        </p:nvSpPr>
        <p:spPr>
          <a:xfrm>
            <a:off x="41861" y="6628645"/>
            <a:ext cx="352381" cy="202721"/>
          </a:xfrm>
          <a:prstGeom prst="rect">
            <a:avLst/>
          </a:prstGeom>
          <a:solidFill>
            <a:srgbClr val="E7F0F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000" tIns="108000" rIns="18000" bIns="108000" numCol="1" spcCol="0" rtlCol="0" fromWordArt="0" anchor="ctr" anchorCtr="0" forceAA="0" compatLnSpc="1">
            <a:prstTxWarp prst="textNoShape">
              <a:avLst/>
            </a:prstTxWarp>
            <a:noAutofit/>
          </a:bodyPr>
          <a:lstStyle/>
          <a:p>
            <a:pPr algn="ctr"/>
            <a:r>
              <a:rPr lang="de-DE" sz="650" dirty="0">
                <a:solidFill>
                  <a:schemeClr val="tx1"/>
                </a:solidFill>
              </a:rPr>
              <a:t>7. FS</a:t>
            </a:r>
          </a:p>
          <a:p>
            <a:pPr algn="ctr"/>
            <a:r>
              <a:rPr lang="de-DE" sz="650" dirty="0">
                <a:solidFill>
                  <a:schemeClr val="tx1"/>
                </a:solidFill>
              </a:rPr>
              <a:t>WiSe</a:t>
            </a:r>
          </a:p>
        </p:txBody>
      </p:sp>
      <p:grpSp>
        <p:nvGrpSpPr>
          <p:cNvPr id="306" name="Gruppieren 305">
            <a:extLst>
              <a:ext uri="{FF2B5EF4-FFF2-40B4-BE49-F238E27FC236}">
                <a16:creationId xmlns:a16="http://schemas.microsoft.com/office/drawing/2014/main" id="{AEEE00ED-759F-4EC6-868F-B176F1FE9B7E}"/>
              </a:ext>
            </a:extLst>
          </p:cNvPr>
          <p:cNvGrpSpPr/>
          <p:nvPr/>
        </p:nvGrpSpPr>
        <p:grpSpPr>
          <a:xfrm>
            <a:off x="7545775" y="858877"/>
            <a:ext cx="1291349" cy="900000"/>
            <a:chOff x="7571650" y="490501"/>
            <a:chExt cx="1291349" cy="900000"/>
          </a:xfrm>
        </p:grpSpPr>
        <p:sp>
          <p:nvSpPr>
            <p:cNvPr id="49" name="Rechteck 48">
              <a:extLst>
                <a:ext uri="{FF2B5EF4-FFF2-40B4-BE49-F238E27FC236}">
                  <a16:creationId xmlns:a16="http://schemas.microsoft.com/office/drawing/2014/main" id="{86621697-DF27-47C8-B18E-3D5FE65BBF3C}"/>
                </a:ext>
              </a:extLst>
            </p:cNvPr>
            <p:cNvSpPr/>
            <p:nvPr/>
          </p:nvSpPr>
          <p:spPr>
            <a:xfrm>
              <a:off x="7571650" y="490501"/>
              <a:ext cx="1291349" cy="900000"/>
            </a:xfrm>
            <a:prstGeom prst="rect">
              <a:avLst/>
            </a:prstGeom>
            <a:solidFill>
              <a:srgbClr val="D3E02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M7</a:t>
              </a:r>
              <a:br>
                <a:rPr lang="de-DE" sz="750" dirty="0">
                  <a:solidFill>
                    <a:schemeClr val="tx1"/>
                  </a:solidFill>
                </a:rPr>
              </a:br>
              <a:br>
                <a:rPr lang="de-DE" sz="750" dirty="0">
                  <a:solidFill>
                    <a:schemeClr val="tx1"/>
                  </a:solidFill>
                </a:rPr>
              </a:br>
              <a:r>
                <a:rPr lang="de-DE" sz="750" dirty="0">
                  <a:solidFill>
                    <a:schemeClr val="tx1"/>
                  </a:solidFill>
                </a:rPr>
                <a:t>VL/Ü </a:t>
              </a:r>
            </a:p>
            <a:p>
              <a:pPr algn="ctr"/>
              <a:r>
                <a:rPr lang="de-DE" sz="750" dirty="0">
                  <a:solidFill>
                    <a:schemeClr val="tx1"/>
                  </a:solidFill>
                </a:rPr>
                <a:t>Statistik 1</a:t>
              </a:r>
              <a:br>
                <a:rPr lang="de-DE" sz="750" dirty="0">
                  <a:solidFill>
                    <a:schemeClr val="tx1"/>
                  </a:solidFill>
                </a:rPr>
              </a:br>
              <a:br>
                <a:rPr lang="de-DE" sz="750" dirty="0">
                  <a:solidFill>
                    <a:schemeClr val="tx1"/>
                  </a:solidFill>
                </a:rPr>
              </a:br>
              <a:endParaRPr lang="de-DE" sz="750" dirty="0">
                <a:solidFill>
                  <a:schemeClr val="tx1"/>
                </a:solidFill>
              </a:endParaRPr>
            </a:p>
            <a:p>
              <a:pPr algn="ctr"/>
              <a:r>
                <a:rPr lang="de-DE" sz="750" dirty="0">
                  <a:solidFill>
                    <a:schemeClr val="tx1"/>
                  </a:solidFill>
                </a:rPr>
                <a:t>5 CP; 4 SWS</a:t>
              </a:r>
            </a:p>
          </p:txBody>
        </p:sp>
        <p:pic>
          <p:nvPicPr>
            <p:cNvPr id="244" name="Grafik 243" descr="Schneeflocke">
              <a:extLst>
                <a:ext uri="{FF2B5EF4-FFF2-40B4-BE49-F238E27FC236}">
                  <a16:creationId xmlns:a16="http://schemas.microsoft.com/office/drawing/2014/main" id="{AEFC3672-A910-4BB0-9ED1-CF136DC97520}"/>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669037" y="508579"/>
              <a:ext cx="180000" cy="180000"/>
            </a:xfrm>
            <a:prstGeom prst="rect">
              <a:avLst/>
            </a:prstGeom>
          </p:spPr>
        </p:pic>
      </p:grpSp>
      <p:cxnSp>
        <p:nvCxnSpPr>
          <p:cNvPr id="247" name="Gerader Verbinder 246"/>
          <p:cNvCxnSpPr>
            <a:cxnSpLocks/>
          </p:cNvCxnSpPr>
          <p:nvPr/>
        </p:nvCxnSpPr>
        <p:spPr>
          <a:xfrm flipV="1">
            <a:off x="51706" y="2692968"/>
            <a:ext cx="8999403" cy="759"/>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grpSp>
        <p:nvGrpSpPr>
          <p:cNvPr id="162" name="Gruppieren 161">
            <a:extLst>
              <a:ext uri="{FF2B5EF4-FFF2-40B4-BE49-F238E27FC236}">
                <a16:creationId xmlns:a16="http://schemas.microsoft.com/office/drawing/2014/main" id="{78EFCC68-B046-4051-BCF7-129ECC9FEB1E}"/>
              </a:ext>
            </a:extLst>
          </p:cNvPr>
          <p:cNvGrpSpPr/>
          <p:nvPr/>
        </p:nvGrpSpPr>
        <p:grpSpPr>
          <a:xfrm>
            <a:off x="2446836" y="1785937"/>
            <a:ext cx="938686" cy="900000"/>
            <a:chOff x="2412889" y="1417561"/>
            <a:chExt cx="938686" cy="900000"/>
          </a:xfrm>
        </p:grpSpPr>
        <p:sp>
          <p:nvSpPr>
            <p:cNvPr id="12" name="Rechteck 11">
              <a:extLst>
                <a:ext uri="{FF2B5EF4-FFF2-40B4-BE49-F238E27FC236}">
                  <a16:creationId xmlns:a16="http://schemas.microsoft.com/office/drawing/2014/main" id="{8931B91F-F986-46C5-AF8C-5FAAA92AB730}"/>
                </a:ext>
              </a:extLst>
            </p:cNvPr>
            <p:cNvSpPr/>
            <p:nvPr/>
          </p:nvSpPr>
          <p:spPr>
            <a:xfrm>
              <a:off x="2412889" y="1417561"/>
              <a:ext cx="937861" cy="900000"/>
            </a:xfrm>
            <a:prstGeom prst="rect">
              <a:avLst/>
            </a:prstGeom>
            <a:solidFill>
              <a:srgbClr val="D3E02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spcBef>
                  <a:spcPts val="400"/>
                </a:spcBef>
              </a:pPr>
              <a:r>
                <a:rPr lang="de-DE" sz="750" dirty="0">
                  <a:solidFill>
                    <a:schemeClr val="tx1"/>
                  </a:solidFill>
                </a:rPr>
                <a:t>M3</a:t>
              </a:r>
            </a:p>
            <a:p>
              <a:pPr algn="ctr"/>
              <a:endParaRPr lang="de-DE" sz="750" dirty="0">
                <a:solidFill>
                  <a:schemeClr val="tx1"/>
                </a:solidFill>
              </a:endParaRPr>
            </a:p>
            <a:p>
              <a:pPr algn="ctr"/>
              <a:r>
                <a:rPr lang="de-DE" sz="750" dirty="0">
                  <a:solidFill>
                    <a:schemeClr val="tx1"/>
                  </a:solidFill>
                </a:rPr>
                <a:t>VL</a:t>
              </a:r>
            </a:p>
            <a:p>
              <a:pPr algn="ctr"/>
              <a:r>
                <a:rPr lang="de-DE" sz="750" dirty="0">
                  <a:solidFill>
                    <a:schemeClr val="tx1"/>
                  </a:solidFill>
                </a:rPr>
                <a:t>Wahrnehmung &amp; Kognition</a:t>
              </a:r>
              <a:br>
                <a:rPr lang="de-DE" sz="750" dirty="0">
                  <a:solidFill>
                    <a:schemeClr val="tx1"/>
                  </a:solidFill>
                </a:rPr>
              </a:br>
              <a:br>
                <a:rPr lang="de-DE" sz="750" dirty="0">
                  <a:solidFill>
                    <a:schemeClr val="tx1"/>
                  </a:solidFill>
                </a:rPr>
              </a:br>
              <a:r>
                <a:rPr lang="de-DE" sz="750" dirty="0">
                  <a:solidFill>
                    <a:schemeClr val="tx1"/>
                  </a:solidFill>
                </a:rPr>
                <a:t>4 CP: 2 SWS</a:t>
              </a:r>
            </a:p>
          </p:txBody>
        </p:sp>
        <p:pic>
          <p:nvPicPr>
            <p:cNvPr id="246" name="Grafik 245" descr="Sonne">
              <a:extLst>
                <a:ext uri="{FF2B5EF4-FFF2-40B4-BE49-F238E27FC236}">
                  <a16:creationId xmlns:a16="http://schemas.microsoft.com/office/drawing/2014/main" id="{39D0B12F-9E15-458F-82BD-2C3DBA718FDA}"/>
                </a:ext>
              </a:extLst>
            </p:cNvPr>
            <p:cNvPicPr>
              <a:picLocks noChangeAspect="1"/>
            </p:cNvPicPr>
            <p:nvPr/>
          </p:nvPicPr>
          <p:blipFill>
            <a:blip r:embed="rId13" cstate="hq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171575" y="1426529"/>
              <a:ext cx="180000" cy="180000"/>
            </a:xfrm>
            <a:prstGeom prst="rect">
              <a:avLst/>
            </a:prstGeom>
          </p:spPr>
        </p:pic>
      </p:grpSp>
      <p:grpSp>
        <p:nvGrpSpPr>
          <p:cNvPr id="204" name="Gruppieren 203">
            <a:extLst>
              <a:ext uri="{FF2B5EF4-FFF2-40B4-BE49-F238E27FC236}">
                <a16:creationId xmlns:a16="http://schemas.microsoft.com/office/drawing/2014/main" id="{AA097D75-C319-43D1-8CC6-75206A3EDA33}"/>
              </a:ext>
            </a:extLst>
          </p:cNvPr>
          <p:cNvGrpSpPr/>
          <p:nvPr/>
        </p:nvGrpSpPr>
        <p:grpSpPr>
          <a:xfrm>
            <a:off x="4437274" y="1787844"/>
            <a:ext cx="937861" cy="900000"/>
            <a:chOff x="4431679" y="1419468"/>
            <a:chExt cx="937861" cy="900000"/>
          </a:xfrm>
        </p:grpSpPr>
        <p:sp>
          <p:nvSpPr>
            <p:cNvPr id="20" name="Rechteck 19">
              <a:extLst>
                <a:ext uri="{FF2B5EF4-FFF2-40B4-BE49-F238E27FC236}">
                  <a16:creationId xmlns:a16="http://schemas.microsoft.com/office/drawing/2014/main" id="{1487A142-C16D-4D4A-823C-257EC18E9B63}"/>
                </a:ext>
              </a:extLst>
            </p:cNvPr>
            <p:cNvSpPr/>
            <p:nvPr/>
          </p:nvSpPr>
          <p:spPr>
            <a:xfrm>
              <a:off x="4431679" y="1419468"/>
              <a:ext cx="937861" cy="900000"/>
            </a:xfrm>
            <a:prstGeom prst="rect">
              <a:avLst/>
            </a:prstGeom>
            <a:solidFill>
              <a:srgbClr val="D3E02C"/>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spcBef>
                  <a:spcPts val="400"/>
                </a:spcBef>
              </a:pPr>
              <a:r>
                <a:rPr lang="de-DE" sz="750" dirty="0">
                  <a:solidFill>
                    <a:schemeClr val="tx1"/>
                  </a:solidFill>
                </a:rPr>
                <a:t>M4</a:t>
              </a:r>
            </a:p>
            <a:p>
              <a:pPr algn="ctr"/>
              <a:endParaRPr lang="de-DE" sz="750" dirty="0">
                <a:solidFill>
                  <a:schemeClr val="tx1"/>
                </a:solidFill>
              </a:endParaRPr>
            </a:p>
            <a:p>
              <a:pPr algn="ctr"/>
              <a:r>
                <a:rPr lang="de-DE" sz="750" dirty="0">
                  <a:solidFill>
                    <a:schemeClr val="tx1"/>
                  </a:solidFill>
                </a:rPr>
                <a:t>VL </a:t>
              </a:r>
            </a:p>
            <a:p>
              <a:pPr algn="ctr"/>
              <a:r>
                <a:rPr lang="de-DE" sz="750" dirty="0">
                  <a:solidFill>
                    <a:schemeClr val="tx1"/>
                  </a:solidFill>
                </a:rPr>
                <a:t>Lernen &amp; Gedächtnis</a:t>
              </a:r>
              <a:br>
                <a:rPr lang="de-DE" sz="750" dirty="0">
                  <a:solidFill>
                    <a:schemeClr val="tx1"/>
                  </a:solidFill>
                </a:rPr>
              </a:br>
              <a:endParaRPr lang="de-DE" sz="750" dirty="0">
                <a:solidFill>
                  <a:schemeClr val="tx1"/>
                </a:solidFill>
              </a:endParaRPr>
            </a:p>
            <a:p>
              <a:pPr algn="ctr"/>
              <a:endParaRPr lang="de-DE" sz="750" dirty="0">
                <a:solidFill>
                  <a:schemeClr val="tx1"/>
                </a:solidFill>
              </a:endParaRPr>
            </a:p>
            <a:p>
              <a:pPr algn="ctr"/>
              <a:r>
                <a:rPr lang="de-DE" sz="750" dirty="0">
                  <a:solidFill>
                    <a:schemeClr val="tx1"/>
                  </a:solidFill>
                </a:rPr>
                <a:t>4 CP; 2 SWS</a:t>
              </a:r>
            </a:p>
          </p:txBody>
        </p:sp>
        <p:pic>
          <p:nvPicPr>
            <p:cNvPr id="253" name="Grafik 252" descr="Sonne">
              <a:extLst>
                <a:ext uri="{FF2B5EF4-FFF2-40B4-BE49-F238E27FC236}">
                  <a16:creationId xmlns:a16="http://schemas.microsoft.com/office/drawing/2014/main" id="{5B8BB28A-5293-4E31-921C-50132A7F9C62}"/>
                </a:ext>
              </a:extLst>
            </p:cNvPr>
            <p:cNvPicPr>
              <a:picLocks noChangeAspect="1"/>
            </p:cNvPicPr>
            <p:nvPr/>
          </p:nvPicPr>
          <p:blipFill>
            <a:blip r:embed="rId13" cstate="hq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5187532" y="1425571"/>
              <a:ext cx="180000" cy="180000"/>
            </a:xfrm>
            <a:prstGeom prst="rect">
              <a:avLst/>
            </a:prstGeom>
          </p:spPr>
        </p:pic>
      </p:grpSp>
      <p:grpSp>
        <p:nvGrpSpPr>
          <p:cNvPr id="307" name="Gruppieren 306">
            <a:extLst>
              <a:ext uri="{FF2B5EF4-FFF2-40B4-BE49-F238E27FC236}">
                <a16:creationId xmlns:a16="http://schemas.microsoft.com/office/drawing/2014/main" id="{2360C8C3-D4FE-4E5F-A1C6-62DDF2E71F85}"/>
              </a:ext>
            </a:extLst>
          </p:cNvPr>
          <p:cNvGrpSpPr/>
          <p:nvPr/>
        </p:nvGrpSpPr>
        <p:grpSpPr>
          <a:xfrm>
            <a:off x="7537493" y="1779513"/>
            <a:ext cx="1511743" cy="906061"/>
            <a:chOff x="7510634" y="1411137"/>
            <a:chExt cx="1511743" cy="906061"/>
          </a:xfrm>
        </p:grpSpPr>
        <p:grpSp>
          <p:nvGrpSpPr>
            <p:cNvPr id="257" name="Gruppieren 256">
              <a:extLst>
                <a:ext uri="{FF2B5EF4-FFF2-40B4-BE49-F238E27FC236}">
                  <a16:creationId xmlns:a16="http://schemas.microsoft.com/office/drawing/2014/main" id="{5D0BECE3-9A04-4CCC-B0ED-26E10906FC63}"/>
                </a:ext>
              </a:extLst>
            </p:cNvPr>
            <p:cNvGrpSpPr/>
            <p:nvPr/>
          </p:nvGrpSpPr>
          <p:grpSpPr>
            <a:xfrm>
              <a:off x="7510634" y="1417198"/>
              <a:ext cx="1511743" cy="900000"/>
              <a:chOff x="7524332" y="1518833"/>
              <a:chExt cx="1473927" cy="936000"/>
            </a:xfrm>
            <a:solidFill>
              <a:srgbClr val="D3E02C"/>
            </a:solidFill>
          </p:grpSpPr>
          <p:sp>
            <p:nvSpPr>
              <p:cNvPr id="258" name="Rechteck 257">
                <a:extLst>
                  <a:ext uri="{FF2B5EF4-FFF2-40B4-BE49-F238E27FC236}">
                    <a16:creationId xmlns:a16="http://schemas.microsoft.com/office/drawing/2014/main" id="{993A082B-763F-48BA-A805-D6B102520A93}"/>
                  </a:ext>
                </a:extLst>
              </p:cNvPr>
              <p:cNvSpPr/>
              <p:nvPr/>
            </p:nvSpPr>
            <p:spPr>
              <a:xfrm>
                <a:off x="7524332" y="1518833"/>
                <a:ext cx="1473927" cy="936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spcBef>
                    <a:spcPts val="600"/>
                  </a:spcBef>
                </a:pPr>
                <a:r>
                  <a:rPr lang="de-DE" sz="750" dirty="0">
                    <a:solidFill>
                      <a:schemeClr val="tx1"/>
                    </a:solidFill>
                  </a:rPr>
                  <a:t>M7</a:t>
                </a:r>
                <a:br>
                  <a:rPr lang="de-DE" sz="750" dirty="0">
                    <a:solidFill>
                      <a:schemeClr val="tx1"/>
                    </a:solidFill>
                  </a:rPr>
                </a:br>
                <a:br>
                  <a:rPr lang="de-DE" sz="750" dirty="0">
                    <a:solidFill>
                      <a:schemeClr val="tx1"/>
                    </a:solidFill>
                  </a:rPr>
                </a:br>
                <a:r>
                  <a:rPr lang="de-DE" sz="750" dirty="0">
                    <a:solidFill>
                      <a:schemeClr val="tx1"/>
                    </a:solidFill>
                  </a:rPr>
                  <a:t>VL/Ü </a:t>
                </a:r>
              </a:p>
              <a:p>
                <a:pPr algn="ctr"/>
                <a:r>
                  <a:rPr lang="de-DE" sz="750" dirty="0">
                    <a:solidFill>
                      <a:schemeClr val="tx1"/>
                    </a:solidFill>
                  </a:rPr>
                  <a:t>Statistik 2</a:t>
                </a:r>
                <a:br>
                  <a:rPr lang="de-DE" sz="750" dirty="0">
                    <a:solidFill>
                      <a:schemeClr val="tx1"/>
                    </a:solidFill>
                  </a:rPr>
                </a:br>
                <a:br>
                  <a:rPr lang="de-DE" sz="750" dirty="0">
                    <a:solidFill>
                      <a:schemeClr val="tx1"/>
                    </a:solidFill>
                  </a:rPr>
                </a:br>
                <a:endParaRPr lang="de-DE" sz="750" dirty="0">
                  <a:solidFill>
                    <a:schemeClr val="tx1"/>
                  </a:solidFill>
                </a:endParaRPr>
              </a:p>
              <a:p>
                <a:pPr algn="ctr"/>
                <a:r>
                  <a:rPr lang="de-DE" sz="750" dirty="0">
                    <a:solidFill>
                      <a:schemeClr val="tx1"/>
                    </a:solidFill>
                  </a:rPr>
                  <a:t>6 CP; 6 SWS</a:t>
                </a:r>
              </a:p>
            </p:txBody>
          </p:sp>
          <p:pic>
            <p:nvPicPr>
              <p:cNvPr id="259" name="Grafik 258" descr="Sonne">
                <a:extLst>
                  <a:ext uri="{FF2B5EF4-FFF2-40B4-BE49-F238E27FC236}">
                    <a16:creationId xmlns:a16="http://schemas.microsoft.com/office/drawing/2014/main" id="{58FCCD96-1E0B-4113-8DD4-65DA9C8B57FD}"/>
                  </a:ext>
                </a:extLst>
              </p:cNvPr>
              <p:cNvPicPr>
                <a:picLocks noChangeAspect="1"/>
              </p:cNvPicPr>
              <p:nvPr/>
            </p:nvPicPr>
            <p:blipFill>
              <a:blip r:embed="rId18" cstate="hq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8791753" y="2250687"/>
                <a:ext cx="205170" cy="175259"/>
              </a:xfrm>
              <a:prstGeom prst="rect">
                <a:avLst/>
              </a:prstGeom>
              <a:grpFill/>
            </p:spPr>
          </p:pic>
        </p:grpSp>
        <p:pic>
          <p:nvPicPr>
            <p:cNvPr id="255" name="Grafik 254" descr="Sonne">
              <a:extLst>
                <a:ext uri="{FF2B5EF4-FFF2-40B4-BE49-F238E27FC236}">
                  <a16:creationId xmlns:a16="http://schemas.microsoft.com/office/drawing/2014/main" id="{710304CF-EA60-468B-BC9D-BF0EE355560A}"/>
                </a:ext>
              </a:extLst>
            </p:cNvPr>
            <p:cNvPicPr>
              <a:picLocks noChangeAspect="1"/>
            </p:cNvPicPr>
            <p:nvPr/>
          </p:nvPicPr>
          <p:blipFill>
            <a:blip r:embed="rId13" cstate="hq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836671" y="1411137"/>
              <a:ext cx="180000" cy="180000"/>
            </a:xfrm>
            <a:prstGeom prst="rect">
              <a:avLst/>
            </a:prstGeom>
          </p:spPr>
        </p:pic>
      </p:grpSp>
      <p:grpSp>
        <p:nvGrpSpPr>
          <p:cNvPr id="315" name="Gruppieren 314">
            <a:extLst>
              <a:ext uri="{FF2B5EF4-FFF2-40B4-BE49-F238E27FC236}">
                <a16:creationId xmlns:a16="http://schemas.microsoft.com/office/drawing/2014/main" id="{C8B61D86-78FB-49F2-8FB2-6F2D5970A320}"/>
              </a:ext>
            </a:extLst>
          </p:cNvPr>
          <p:cNvGrpSpPr/>
          <p:nvPr/>
        </p:nvGrpSpPr>
        <p:grpSpPr>
          <a:xfrm>
            <a:off x="1544189" y="2727307"/>
            <a:ext cx="937861" cy="900000"/>
            <a:chOff x="4659853" y="2358931"/>
            <a:chExt cx="937861" cy="900000"/>
          </a:xfrm>
        </p:grpSpPr>
        <p:sp>
          <p:nvSpPr>
            <p:cNvPr id="25" name="Rechteck 24">
              <a:extLst>
                <a:ext uri="{FF2B5EF4-FFF2-40B4-BE49-F238E27FC236}">
                  <a16:creationId xmlns:a16="http://schemas.microsoft.com/office/drawing/2014/main" id="{4E0F6894-1914-4BE5-9E60-56C6D7C3A3BE}"/>
                </a:ext>
              </a:extLst>
            </p:cNvPr>
            <p:cNvSpPr/>
            <p:nvPr/>
          </p:nvSpPr>
          <p:spPr>
            <a:xfrm>
              <a:off x="4659853" y="2358931"/>
              <a:ext cx="937861" cy="900000"/>
            </a:xfrm>
            <a:prstGeom prst="rect">
              <a:avLst/>
            </a:prstGeom>
            <a:solidFill>
              <a:srgbClr val="D3E02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spcBef>
                  <a:spcPts val="600"/>
                </a:spcBef>
              </a:pPr>
              <a:r>
                <a:rPr lang="de-DE" sz="750" dirty="0">
                  <a:solidFill>
                    <a:schemeClr val="tx1"/>
                  </a:solidFill>
                </a:rPr>
                <a:t>M4</a:t>
              </a:r>
            </a:p>
            <a:p>
              <a:pPr algn="ctr">
                <a:spcBef>
                  <a:spcPts val="600"/>
                </a:spcBef>
              </a:pPr>
              <a:r>
                <a:rPr lang="de-DE" sz="750" dirty="0">
                  <a:solidFill>
                    <a:schemeClr val="tx1"/>
                  </a:solidFill>
                </a:rPr>
                <a:t>VL </a:t>
              </a:r>
            </a:p>
            <a:p>
              <a:pPr algn="ctr"/>
              <a:r>
                <a:rPr lang="de-DE" sz="750" dirty="0">
                  <a:solidFill>
                    <a:schemeClr val="tx1"/>
                  </a:solidFill>
                </a:rPr>
                <a:t>Emotion &amp; Motivation</a:t>
              </a:r>
            </a:p>
            <a:p>
              <a:pPr algn="ctr"/>
              <a:endParaRPr lang="de-DE" sz="750" dirty="0">
                <a:solidFill>
                  <a:schemeClr val="tx1"/>
                </a:solidFill>
              </a:endParaRPr>
            </a:p>
            <a:p>
              <a:pPr algn="ctr">
                <a:spcBef>
                  <a:spcPts val="600"/>
                </a:spcBef>
              </a:pPr>
              <a:r>
                <a:rPr lang="de-DE" sz="750" dirty="0">
                  <a:solidFill>
                    <a:schemeClr val="tx1"/>
                  </a:solidFill>
                </a:rPr>
                <a:t>4 CP; 2 SWS</a:t>
              </a:r>
            </a:p>
          </p:txBody>
        </p:sp>
        <p:pic>
          <p:nvPicPr>
            <p:cNvPr id="262" name="Grafik 261" descr="Schneeflocke">
              <a:extLst>
                <a:ext uri="{FF2B5EF4-FFF2-40B4-BE49-F238E27FC236}">
                  <a16:creationId xmlns:a16="http://schemas.microsoft.com/office/drawing/2014/main" id="{F0025C78-C6A4-4700-8034-309EC0C3EA4F}"/>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408081" y="2360241"/>
              <a:ext cx="180000" cy="180000"/>
            </a:xfrm>
            <a:prstGeom prst="rect">
              <a:avLst/>
            </a:prstGeom>
            <a:effectLst/>
          </p:spPr>
        </p:pic>
      </p:grpSp>
      <p:grpSp>
        <p:nvGrpSpPr>
          <p:cNvPr id="319" name="Gruppieren 318">
            <a:extLst>
              <a:ext uri="{FF2B5EF4-FFF2-40B4-BE49-F238E27FC236}">
                <a16:creationId xmlns:a16="http://schemas.microsoft.com/office/drawing/2014/main" id="{5B9B1C2A-BAA6-4AED-A81C-018E8FDFE622}"/>
              </a:ext>
            </a:extLst>
          </p:cNvPr>
          <p:cNvGrpSpPr/>
          <p:nvPr/>
        </p:nvGrpSpPr>
        <p:grpSpPr>
          <a:xfrm>
            <a:off x="448130" y="3665937"/>
            <a:ext cx="940097" cy="900000"/>
            <a:chOff x="405637" y="3297561"/>
            <a:chExt cx="940097" cy="900000"/>
          </a:xfrm>
        </p:grpSpPr>
        <p:sp>
          <p:nvSpPr>
            <p:cNvPr id="38" name="Rechteck 37">
              <a:extLst>
                <a:ext uri="{FF2B5EF4-FFF2-40B4-BE49-F238E27FC236}">
                  <a16:creationId xmlns:a16="http://schemas.microsoft.com/office/drawing/2014/main" id="{89A0128E-E5A8-4C46-B739-35942037ED09}"/>
                </a:ext>
              </a:extLst>
            </p:cNvPr>
            <p:cNvSpPr/>
            <p:nvPr/>
          </p:nvSpPr>
          <p:spPr>
            <a:xfrm>
              <a:off x="405637" y="3297561"/>
              <a:ext cx="937861" cy="900000"/>
            </a:xfrm>
            <a:prstGeom prst="rect">
              <a:avLst/>
            </a:prstGeom>
            <a:solidFill>
              <a:srgbClr val="6DCEE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M12</a:t>
              </a:r>
              <a:br>
                <a:rPr lang="de-DE" sz="750" dirty="0">
                  <a:solidFill>
                    <a:schemeClr val="tx1"/>
                  </a:solidFill>
                </a:rPr>
              </a:br>
              <a:r>
                <a:rPr lang="de-DE" sz="750" dirty="0">
                  <a:solidFill>
                    <a:schemeClr val="tx1"/>
                  </a:solidFill>
                </a:rPr>
                <a:t> </a:t>
              </a:r>
              <a:br>
                <a:rPr lang="de-DE" sz="600" dirty="0">
                  <a:solidFill>
                    <a:schemeClr val="tx1"/>
                  </a:solidFill>
                </a:rPr>
              </a:br>
              <a:r>
                <a:rPr lang="de-DE" sz="750" dirty="0">
                  <a:solidFill>
                    <a:schemeClr val="tx1"/>
                  </a:solidFill>
                </a:rPr>
                <a:t>VL </a:t>
              </a:r>
            </a:p>
            <a:p>
              <a:pPr algn="ctr"/>
              <a:r>
                <a:rPr lang="de-DE" sz="750" dirty="0">
                  <a:solidFill>
                    <a:schemeClr val="tx1"/>
                  </a:solidFill>
                </a:rPr>
                <a:t>Allgemeine Verfahrenslehre</a:t>
              </a:r>
            </a:p>
            <a:p>
              <a:pPr algn="ctr"/>
              <a:br>
                <a:rPr lang="de-DE" sz="500" dirty="0">
                  <a:solidFill>
                    <a:schemeClr val="tx1"/>
                  </a:solidFill>
                </a:rPr>
              </a:br>
              <a:r>
                <a:rPr lang="de-DE" sz="750" dirty="0">
                  <a:solidFill>
                    <a:schemeClr val="tx1"/>
                  </a:solidFill>
                </a:rPr>
                <a:t>4 CP; 2 SWS</a:t>
              </a:r>
            </a:p>
          </p:txBody>
        </p:sp>
        <p:pic>
          <p:nvPicPr>
            <p:cNvPr id="263" name="Grafik 262" descr="Sonne">
              <a:extLst>
                <a:ext uri="{FF2B5EF4-FFF2-40B4-BE49-F238E27FC236}">
                  <a16:creationId xmlns:a16="http://schemas.microsoft.com/office/drawing/2014/main" id="{F4585D06-4BB7-47DE-9B20-A16C36B7DE6A}"/>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165734" y="3304381"/>
              <a:ext cx="180000" cy="180000"/>
            </a:xfrm>
            <a:prstGeom prst="rect">
              <a:avLst/>
            </a:prstGeom>
          </p:spPr>
        </p:pic>
      </p:grpSp>
      <p:grpSp>
        <p:nvGrpSpPr>
          <p:cNvPr id="326" name="Gruppieren 325">
            <a:extLst>
              <a:ext uri="{FF2B5EF4-FFF2-40B4-BE49-F238E27FC236}">
                <a16:creationId xmlns:a16="http://schemas.microsoft.com/office/drawing/2014/main" id="{8ADC55C0-AA5A-4C6D-8358-4520C5E75128}"/>
              </a:ext>
            </a:extLst>
          </p:cNvPr>
          <p:cNvGrpSpPr/>
          <p:nvPr/>
        </p:nvGrpSpPr>
        <p:grpSpPr>
          <a:xfrm>
            <a:off x="1532034" y="4603942"/>
            <a:ext cx="937861" cy="900000"/>
            <a:chOff x="1498087" y="4235566"/>
            <a:chExt cx="937861" cy="900000"/>
          </a:xfrm>
        </p:grpSpPr>
        <p:sp>
          <p:nvSpPr>
            <p:cNvPr id="30" name="Rechteck 29">
              <a:extLst>
                <a:ext uri="{FF2B5EF4-FFF2-40B4-BE49-F238E27FC236}">
                  <a16:creationId xmlns:a16="http://schemas.microsoft.com/office/drawing/2014/main" id="{E43F6C38-26B4-477E-AB31-649F6803A52B}"/>
                </a:ext>
              </a:extLst>
            </p:cNvPr>
            <p:cNvSpPr/>
            <p:nvPr/>
          </p:nvSpPr>
          <p:spPr>
            <a:xfrm>
              <a:off x="1498087" y="4235566"/>
              <a:ext cx="937861" cy="900000"/>
            </a:xfrm>
            <a:prstGeom prst="rect">
              <a:avLst/>
            </a:prstGeom>
            <a:solidFill>
              <a:srgbClr val="6DCEE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M14</a:t>
              </a:r>
            </a:p>
            <a:p>
              <a:pPr algn="ctr">
                <a:spcBef>
                  <a:spcPts val="600"/>
                </a:spcBef>
              </a:pPr>
              <a:r>
                <a:rPr lang="de-DE" sz="750" dirty="0">
                  <a:solidFill>
                    <a:schemeClr val="tx1"/>
                  </a:solidFill>
                </a:rPr>
                <a:t>VL </a:t>
              </a:r>
            </a:p>
            <a:p>
              <a:pPr algn="ctr"/>
              <a:r>
                <a:rPr lang="de-DE" sz="750" dirty="0">
                  <a:solidFill>
                    <a:schemeClr val="tx1"/>
                  </a:solidFill>
                </a:rPr>
                <a:t>Psychologie d. Gesundheit &amp; Prävention</a:t>
              </a:r>
            </a:p>
            <a:p>
              <a:pPr algn="ctr">
                <a:spcBef>
                  <a:spcPts val="600"/>
                </a:spcBef>
              </a:pPr>
              <a:r>
                <a:rPr lang="de-DE" sz="750" dirty="0">
                  <a:solidFill>
                    <a:schemeClr val="tx1"/>
                  </a:solidFill>
                </a:rPr>
                <a:t>4 CP; 2 SWS</a:t>
              </a:r>
            </a:p>
          </p:txBody>
        </p:sp>
        <p:pic>
          <p:nvPicPr>
            <p:cNvPr id="264" name="Grafik 263" descr="Schneeflocke">
              <a:extLst>
                <a:ext uri="{FF2B5EF4-FFF2-40B4-BE49-F238E27FC236}">
                  <a16:creationId xmlns:a16="http://schemas.microsoft.com/office/drawing/2014/main" id="{91EE7A0F-8732-4063-9C07-196436B8FDF3}"/>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2248670" y="4251386"/>
              <a:ext cx="180000" cy="180000"/>
            </a:xfrm>
            <a:prstGeom prst="rect">
              <a:avLst/>
            </a:prstGeom>
          </p:spPr>
        </p:pic>
      </p:grpSp>
      <p:grpSp>
        <p:nvGrpSpPr>
          <p:cNvPr id="210" name="Gruppieren 209">
            <a:extLst>
              <a:ext uri="{FF2B5EF4-FFF2-40B4-BE49-F238E27FC236}">
                <a16:creationId xmlns:a16="http://schemas.microsoft.com/office/drawing/2014/main" id="{F096CE11-2063-4EFF-9BE6-56AF6760A5C8}"/>
              </a:ext>
            </a:extLst>
          </p:cNvPr>
          <p:cNvGrpSpPr/>
          <p:nvPr/>
        </p:nvGrpSpPr>
        <p:grpSpPr>
          <a:xfrm>
            <a:off x="5463841" y="1791460"/>
            <a:ext cx="960015" cy="900000"/>
            <a:chOff x="5429894" y="1423084"/>
            <a:chExt cx="960015" cy="900000"/>
          </a:xfrm>
        </p:grpSpPr>
        <p:sp>
          <p:nvSpPr>
            <p:cNvPr id="19" name="Rechteck 18">
              <a:extLst>
                <a:ext uri="{FF2B5EF4-FFF2-40B4-BE49-F238E27FC236}">
                  <a16:creationId xmlns:a16="http://schemas.microsoft.com/office/drawing/2014/main" id="{A4F7C815-A442-4383-9E3B-46DB52DD44C1}"/>
                </a:ext>
              </a:extLst>
            </p:cNvPr>
            <p:cNvSpPr/>
            <p:nvPr/>
          </p:nvSpPr>
          <p:spPr>
            <a:xfrm>
              <a:off x="5429894" y="1423084"/>
              <a:ext cx="960015" cy="900000"/>
            </a:xfrm>
            <a:prstGeom prst="rect">
              <a:avLst/>
            </a:prstGeom>
            <a:solidFill>
              <a:srgbClr val="D3E02C"/>
            </a:solidFill>
            <a:ln w="50800">
              <a:solidFill>
                <a:srgbClr val="F9738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M9</a:t>
              </a:r>
              <a:br>
                <a:rPr lang="de-DE" sz="750" dirty="0">
                  <a:solidFill>
                    <a:schemeClr val="tx1"/>
                  </a:solidFill>
                </a:rPr>
              </a:br>
              <a:br>
                <a:rPr lang="de-DE" sz="750" dirty="0">
                  <a:solidFill>
                    <a:schemeClr val="tx1"/>
                  </a:solidFill>
                </a:rPr>
              </a:br>
              <a:r>
                <a:rPr lang="de-DE" sz="750" dirty="0">
                  <a:solidFill>
                    <a:schemeClr val="tx1"/>
                  </a:solidFill>
                </a:rPr>
                <a:t>P </a:t>
              </a:r>
            </a:p>
            <a:p>
              <a:pPr algn="ctr"/>
              <a:r>
                <a:rPr lang="de-DE" sz="750" dirty="0">
                  <a:solidFill>
                    <a:schemeClr val="tx1"/>
                  </a:solidFill>
                </a:rPr>
                <a:t>ExPra 1</a:t>
              </a:r>
              <a:br>
                <a:rPr lang="de-DE" sz="750" dirty="0">
                  <a:solidFill>
                    <a:schemeClr val="tx1"/>
                  </a:solidFill>
                </a:rPr>
              </a:br>
              <a:r>
                <a:rPr lang="de-DE" sz="750" dirty="0">
                  <a:solidFill>
                    <a:schemeClr val="tx1"/>
                  </a:solidFill>
                </a:rPr>
                <a:t>(bis Ende 4. FS!)</a:t>
              </a:r>
              <a:br>
                <a:rPr lang="de-DE" sz="750" dirty="0">
                  <a:solidFill>
                    <a:schemeClr val="tx1"/>
                  </a:solidFill>
                </a:rPr>
              </a:br>
              <a:br>
                <a:rPr lang="de-DE" sz="750" dirty="0">
                  <a:solidFill>
                    <a:schemeClr val="tx1"/>
                  </a:solidFill>
                </a:rPr>
              </a:br>
              <a:r>
                <a:rPr lang="de-DE" sz="750" dirty="0">
                  <a:solidFill>
                    <a:schemeClr val="tx1"/>
                  </a:solidFill>
                </a:rPr>
                <a:t>3 CP; 2 SWS</a:t>
              </a:r>
            </a:p>
          </p:txBody>
        </p:sp>
        <p:pic>
          <p:nvPicPr>
            <p:cNvPr id="265" name="Grafik 264" descr="Sonne">
              <a:extLst>
                <a:ext uri="{FF2B5EF4-FFF2-40B4-BE49-F238E27FC236}">
                  <a16:creationId xmlns:a16="http://schemas.microsoft.com/office/drawing/2014/main" id="{97F6675E-9B2A-4045-B0DC-E4176F7A8183}"/>
                </a:ext>
              </a:extLst>
            </p:cNvPr>
            <p:cNvPicPr>
              <a:picLocks noChangeAspect="1"/>
            </p:cNvPicPr>
            <p:nvPr/>
          </p:nvPicPr>
          <p:blipFill>
            <a:blip r:embed="rId13" cstate="hq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194927" y="1451603"/>
              <a:ext cx="180000" cy="180000"/>
            </a:xfrm>
            <a:prstGeom prst="rect">
              <a:avLst/>
            </a:prstGeom>
          </p:spPr>
        </p:pic>
      </p:grpSp>
      <p:pic>
        <p:nvPicPr>
          <p:cNvPr id="305" name="Grafik 304" descr="Schneeflocke">
            <a:extLst>
              <a:ext uri="{FF2B5EF4-FFF2-40B4-BE49-F238E27FC236}">
                <a16:creationId xmlns:a16="http://schemas.microsoft.com/office/drawing/2014/main" id="{59981CAE-2594-4D09-9A91-93C0EC06DC02}"/>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9920723" y="396642"/>
            <a:ext cx="180000" cy="180000"/>
          </a:xfrm>
          <a:prstGeom prst="rect">
            <a:avLst/>
          </a:prstGeom>
        </p:spPr>
      </p:pic>
      <p:grpSp>
        <p:nvGrpSpPr>
          <p:cNvPr id="22" name="Gruppieren 21">
            <a:extLst>
              <a:ext uri="{FF2B5EF4-FFF2-40B4-BE49-F238E27FC236}">
                <a16:creationId xmlns:a16="http://schemas.microsoft.com/office/drawing/2014/main" id="{4D74A530-D474-4D84-BD71-193C7D225A14}"/>
              </a:ext>
            </a:extLst>
          </p:cNvPr>
          <p:cNvGrpSpPr/>
          <p:nvPr/>
        </p:nvGrpSpPr>
        <p:grpSpPr>
          <a:xfrm>
            <a:off x="3586690" y="3671265"/>
            <a:ext cx="937861" cy="900781"/>
            <a:chOff x="3559831" y="3295801"/>
            <a:chExt cx="937861" cy="900781"/>
          </a:xfrm>
        </p:grpSpPr>
        <p:grpSp>
          <p:nvGrpSpPr>
            <p:cNvPr id="323" name="Gruppieren 322">
              <a:extLst>
                <a:ext uri="{FF2B5EF4-FFF2-40B4-BE49-F238E27FC236}">
                  <a16:creationId xmlns:a16="http://schemas.microsoft.com/office/drawing/2014/main" id="{54B793DE-3013-4258-9347-884E4017D1B8}"/>
                </a:ext>
              </a:extLst>
            </p:cNvPr>
            <p:cNvGrpSpPr/>
            <p:nvPr/>
          </p:nvGrpSpPr>
          <p:grpSpPr>
            <a:xfrm>
              <a:off x="3559831" y="3295801"/>
              <a:ext cx="937861" cy="900781"/>
              <a:chOff x="3559831" y="3295801"/>
              <a:chExt cx="937861" cy="900781"/>
            </a:xfrm>
            <a:solidFill>
              <a:srgbClr val="6DCEE5"/>
            </a:solidFill>
          </p:grpSpPr>
          <p:sp>
            <p:nvSpPr>
              <p:cNvPr id="35" name="Rechteck 34">
                <a:extLst>
                  <a:ext uri="{FF2B5EF4-FFF2-40B4-BE49-F238E27FC236}">
                    <a16:creationId xmlns:a16="http://schemas.microsoft.com/office/drawing/2014/main" id="{36307E68-EDB2-4E69-AF5C-B69A5C3FE4C6}"/>
                  </a:ext>
                </a:extLst>
              </p:cNvPr>
              <p:cNvSpPr/>
              <p:nvPr/>
            </p:nvSpPr>
            <p:spPr>
              <a:xfrm>
                <a:off x="3559831" y="3295801"/>
                <a:ext cx="937861" cy="90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M14</a:t>
                </a:r>
                <a:br>
                  <a:rPr lang="de-DE" sz="750" dirty="0">
                    <a:solidFill>
                      <a:schemeClr val="tx1"/>
                    </a:solidFill>
                  </a:rPr>
                </a:br>
                <a:r>
                  <a:rPr lang="de-DE" sz="750" dirty="0">
                    <a:solidFill>
                      <a:schemeClr val="tx1"/>
                    </a:solidFill>
                  </a:rPr>
                  <a:t> </a:t>
                </a:r>
                <a:br>
                  <a:rPr lang="de-DE" sz="500" dirty="0">
                    <a:solidFill>
                      <a:schemeClr val="tx1"/>
                    </a:solidFill>
                  </a:rPr>
                </a:br>
                <a:r>
                  <a:rPr lang="de-DE" sz="750" dirty="0">
                    <a:solidFill>
                      <a:schemeClr val="tx1"/>
                    </a:solidFill>
                  </a:rPr>
                  <a:t>S </a:t>
                </a:r>
              </a:p>
              <a:p>
                <a:pPr algn="ctr"/>
                <a:r>
                  <a:rPr lang="de-DE" sz="750" dirty="0">
                    <a:solidFill>
                      <a:schemeClr val="tx1"/>
                    </a:solidFill>
                  </a:rPr>
                  <a:t>Psychologie der Gesundheit</a:t>
                </a:r>
                <a:br>
                  <a:rPr lang="de-DE" sz="750" dirty="0">
                    <a:solidFill>
                      <a:schemeClr val="tx1"/>
                    </a:solidFill>
                  </a:rPr>
                </a:br>
                <a:br>
                  <a:rPr lang="de-DE" sz="600" dirty="0">
                    <a:solidFill>
                      <a:schemeClr val="tx1"/>
                    </a:solidFill>
                  </a:rPr>
                </a:br>
                <a:r>
                  <a:rPr lang="de-DE" sz="750" dirty="0">
                    <a:solidFill>
                      <a:schemeClr val="tx1"/>
                    </a:solidFill>
                  </a:rPr>
                  <a:t>4 CP; 2 SWS</a:t>
                </a:r>
              </a:p>
            </p:txBody>
          </p:sp>
          <p:pic>
            <p:nvPicPr>
              <p:cNvPr id="95" name="Grafik 94" descr="Sonne">
                <a:extLst>
                  <a:ext uri="{FF2B5EF4-FFF2-40B4-BE49-F238E27FC236}">
                    <a16:creationId xmlns:a16="http://schemas.microsoft.com/office/drawing/2014/main" id="{2DF8F35B-1778-401B-8B3A-B85B25D064DB}"/>
                  </a:ext>
                </a:extLst>
              </p:cNvPr>
              <p:cNvPicPr>
                <a:picLocks noChangeAspect="1"/>
              </p:cNvPicPr>
              <p:nvPr/>
            </p:nvPicPr>
            <p:blipFill>
              <a:blip r:embed="rId20" cstate="hq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4284215" y="3992399"/>
                <a:ext cx="204183" cy="204183"/>
              </a:xfrm>
              <a:prstGeom prst="rect">
                <a:avLst/>
              </a:prstGeom>
            </p:spPr>
          </p:pic>
        </p:grpSp>
        <p:pic>
          <p:nvPicPr>
            <p:cNvPr id="201" name="Grafik 200" descr="Sonne">
              <a:extLst>
                <a:ext uri="{FF2B5EF4-FFF2-40B4-BE49-F238E27FC236}">
                  <a16:creationId xmlns:a16="http://schemas.microsoft.com/office/drawing/2014/main" id="{6B70D374-C82B-4838-B0FB-5E0FFC32E226}"/>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310004" y="3311063"/>
              <a:ext cx="180000" cy="180000"/>
            </a:xfrm>
            <a:prstGeom prst="rect">
              <a:avLst/>
            </a:prstGeom>
          </p:spPr>
        </p:pic>
      </p:grpSp>
      <p:grpSp>
        <p:nvGrpSpPr>
          <p:cNvPr id="42" name="Gruppieren 41">
            <a:extLst>
              <a:ext uri="{FF2B5EF4-FFF2-40B4-BE49-F238E27FC236}">
                <a16:creationId xmlns:a16="http://schemas.microsoft.com/office/drawing/2014/main" id="{8C6062E5-61BB-4D9A-A093-5B347B611776}"/>
              </a:ext>
            </a:extLst>
          </p:cNvPr>
          <p:cNvGrpSpPr/>
          <p:nvPr/>
        </p:nvGrpSpPr>
        <p:grpSpPr>
          <a:xfrm>
            <a:off x="424440" y="847753"/>
            <a:ext cx="961200" cy="900779"/>
            <a:chOff x="424440" y="479377"/>
            <a:chExt cx="961200" cy="900779"/>
          </a:xfrm>
        </p:grpSpPr>
        <p:sp>
          <p:nvSpPr>
            <p:cNvPr id="15" name="Rechteck 14">
              <a:extLst>
                <a:ext uri="{FF2B5EF4-FFF2-40B4-BE49-F238E27FC236}">
                  <a16:creationId xmlns:a16="http://schemas.microsoft.com/office/drawing/2014/main" id="{96A8BB72-8190-46DA-8B4C-A9036C0C2BB4}"/>
                </a:ext>
              </a:extLst>
            </p:cNvPr>
            <p:cNvSpPr/>
            <p:nvPr/>
          </p:nvSpPr>
          <p:spPr>
            <a:xfrm>
              <a:off x="424440" y="480156"/>
              <a:ext cx="961200" cy="900000"/>
            </a:xfrm>
            <a:prstGeom prst="rect">
              <a:avLst/>
            </a:prstGeom>
            <a:solidFill>
              <a:srgbClr val="D3E02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36000" tIns="108000" rIns="36000" bIns="108000" rtlCol="0" anchor="ctr"/>
            <a:lstStyle/>
            <a:p>
              <a:pPr algn="ctr">
                <a:spcBef>
                  <a:spcPts val="600"/>
                </a:spcBef>
              </a:pPr>
              <a:r>
                <a:rPr lang="de-DE" sz="750" dirty="0">
                  <a:solidFill>
                    <a:schemeClr val="tx1"/>
                  </a:solidFill>
                </a:rPr>
                <a:t>M1</a:t>
              </a:r>
            </a:p>
            <a:p>
              <a:pPr algn="ctr">
                <a:spcBef>
                  <a:spcPts val="600"/>
                </a:spcBef>
              </a:pPr>
              <a:r>
                <a:rPr lang="de-DE" sz="750" dirty="0">
                  <a:solidFill>
                    <a:schemeClr val="tx1"/>
                  </a:solidFill>
                </a:rPr>
                <a:t>VL</a:t>
              </a:r>
            </a:p>
            <a:p>
              <a:pPr algn="ctr"/>
              <a:r>
                <a:rPr lang="de-DE" sz="750" dirty="0">
                  <a:solidFill>
                    <a:schemeClr val="tx1"/>
                  </a:solidFill>
                </a:rPr>
                <a:t>Differentielle Psychologie &amp; Persön-lichkeitsforschung</a:t>
              </a:r>
            </a:p>
            <a:p>
              <a:pPr algn="ctr">
                <a:spcBef>
                  <a:spcPts val="600"/>
                </a:spcBef>
              </a:pPr>
              <a:r>
                <a:rPr lang="de-DE" sz="750" dirty="0">
                  <a:solidFill>
                    <a:schemeClr val="tx1"/>
                  </a:solidFill>
                </a:rPr>
                <a:t>4 CP; 2 SWS</a:t>
              </a:r>
            </a:p>
          </p:txBody>
        </p:sp>
        <p:pic>
          <p:nvPicPr>
            <p:cNvPr id="214" name="Grafik 213" descr="Schneeflocke">
              <a:extLst>
                <a:ext uri="{FF2B5EF4-FFF2-40B4-BE49-F238E27FC236}">
                  <a16:creationId xmlns:a16="http://schemas.microsoft.com/office/drawing/2014/main" id="{F5A191C1-7559-454C-B4DF-D184FFFDDB05}"/>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200184" y="479377"/>
              <a:ext cx="180000" cy="180000"/>
            </a:xfrm>
            <a:prstGeom prst="rect">
              <a:avLst/>
            </a:prstGeom>
          </p:spPr>
        </p:pic>
      </p:grpSp>
      <p:grpSp>
        <p:nvGrpSpPr>
          <p:cNvPr id="40" name="Gruppieren 39">
            <a:extLst>
              <a:ext uri="{FF2B5EF4-FFF2-40B4-BE49-F238E27FC236}">
                <a16:creationId xmlns:a16="http://schemas.microsoft.com/office/drawing/2014/main" id="{9762BD5F-CE87-4E7F-81C7-E18D4A6EFDFD}"/>
              </a:ext>
            </a:extLst>
          </p:cNvPr>
          <p:cNvGrpSpPr/>
          <p:nvPr/>
        </p:nvGrpSpPr>
        <p:grpSpPr>
          <a:xfrm>
            <a:off x="1398429" y="845588"/>
            <a:ext cx="684000" cy="905990"/>
            <a:chOff x="1411585" y="470634"/>
            <a:chExt cx="684000" cy="905990"/>
          </a:xfrm>
        </p:grpSpPr>
        <p:sp>
          <p:nvSpPr>
            <p:cNvPr id="206" name="Rechteck 205">
              <a:extLst>
                <a:ext uri="{FF2B5EF4-FFF2-40B4-BE49-F238E27FC236}">
                  <a16:creationId xmlns:a16="http://schemas.microsoft.com/office/drawing/2014/main" id="{CE85CBC4-D084-48AA-B4C7-1D2BBDAE2684}"/>
                </a:ext>
              </a:extLst>
            </p:cNvPr>
            <p:cNvSpPr/>
            <p:nvPr/>
          </p:nvSpPr>
          <p:spPr>
            <a:xfrm>
              <a:off x="1411585" y="476624"/>
              <a:ext cx="684000" cy="900000"/>
            </a:xfrm>
            <a:prstGeom prst="rect">
              <a:avLst/>
            </a:prstGeom>
            <a:solidFill>
              <a:srgbClr val="D3E02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36000" tIns="108000" rIns="36000" bIns="108000" rtlCol="0" anchor="ctr"/>
            <a:lstStyle/>
            <a:p>
              <a:pPr algn="ctr">
                <a:spcBef>
                  <a:spcPts val="600"/>
                </a:spcBef>
              </a:pPr>
              <a:r>
                <a:rPr lang="de-DE" sz="750" dirty="0">
                  <a:solidFill>
                    <a:schemeClr val="tx1"/>
                  </a:solidFill>
                </a:rPr>
                <a:t>M1</a:t>
              </a:r>
            </a:p>
            <a:p>
              <a:pPr algn="ctr">
                <a:spcBef>
                  <a:spcPts val="600"/>
                </a:spcBef>
              </a:pPr>
              <a:r>
                <a:rPr lang="de-DE" sz="750" dirty="0">
                  <a:solidFill>
                    <a:schemeClr val="tx1"/>
                  </a:solidFill>
                </a:rPr>
                <a:t>Ü </a:t>
              </a:r>
            </a:p>
            <a:p>
              <a:pPr algn="ctr"/>
              <a:r>
                <a:rPr lang="de-DE" sz="750" dirty="0">
                  <a:solidFill>
                    <a:schemeClr val="tx1"/>
                  </a:solidFill>
                </a:rPr>
                <a:t>Diff. Psy. &amp; Persönlichk.-</a:t>
              </a:r>
            </a:p>
            <a:p>
              <a:pPr algn="ctr"/>
              <a:r>
                <a:rPr lang="de-DE" sz="750" dirty="0">
                  <a:solidFill>
                    <a:schemeClr val="tx1"/>
                  </a:solidFill>
                </a:rPr>
                <a:t>forschung</a:t>
              </a:r>
            </a:p>
            <a:p>
              <a:pPr algn="ctr">
                <a:spcBef>
                  <a:spcPts val="600"/>
                </a:spcBef>
              </a:pPr>
              <a:r>
                <a:rPr lang="de-DE" sz="750" dirty="0">
                  <a:solidFill>
                    <a:schemeClr val="tx1"/>
                  </a:solidFill>
                </a:rPr>
                <a:t>1 CP; 2 SWS</a:t>
              </a:r>
            </a:p>
          </p:txBody>
        </p:sp>
        <p:pic>
          <p:nvPicPr>
            <p:cNvPr id="215" name="Grafik 214" descr="Schneeflocke">
              <a:extLst>
                <a:ext uri="{FF2B5EF4-FFF2-40B4-BE49-F238E27FC236}">
                  <a16:creationId xmlns:a16="http://schemas.microsoft.com/office/drawing/2014/main" id="{2F096928-FC3A-4A86-BC1D-814F7F68C323}"/>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913946" y="470634"/>
              <a:ext cx="180000" cy="180000"/>
            </a:xfrm>
            <a:prstGeom prst="rect">
              <a:avLst/>
            </a:prstGeom>
          </p:spPr>
        </p:pic>
      </p:grpSp>
      <p:cxnSp>
        <p:nvCxnSpPr>
          <p:cNvPr id="54" name="Verbinder: gewinkelt 53">
            <a:extLst>
              <a:ext uri="{FF2B5EF4-FFF2-40B4-BE49-F238E27FC236}">
                <a16:creationId xmlns:a16="http://schemas.microsoft.com/office/drawing/2014/main" id="{71AEB210-43C8-4613-A0A1-0AF5C73CAEF5}"/>
              </a:ext>
            </a:extLst>
          </p:cNvPr>
          <p:cNvCxnSpPr>
            <a:cxnSpLocks/>
          </p:cNvCxnSpPr>
          <p:nvPr/>
        </p:nvCxnSpPr>
        <p:spPr>
          <a:xfrm rot="5400000">
            <a:off x="11065563" y="5070855"/>
            <a:ext cx="1562507" cy="574230"/>
          </a:xfrm>
          <a:prstGeom prst="bentConnector3">
            <a:avLst>
              <a:gd name="adj1" fmla="val 66785"/>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6" name="Gerade Verbindung mit Pfeil 65">
            <a:extLst>
              <a:ext uri="{FF2B5EF4-FFF2-40B4-BE49-F238E27FC236}">
                <a16:creationId xmlns:a16="http://schemas.microsoft.com/office/drawing/2014/main" id="{3981CAC5-472E-4D42-976C-2386C8C3040F}"/>
              </a:ext>
            </a:extLst>
          </p:cNvPr>
          <p:cNvCxnSpPr>
            <a:cxnSpLocks/>
          </p:cNvCxnSpPr>
          <p:nvPr/>
        </p:nvCxnSpPr>
        <p:spPr>
          <a:xfrm flipH="1">
            <a:off x="11274914" y="5383176"/>
            <a:ext cx="17682" cy="764320"/>
          </a:xfrm>
          <a:prstGeom prst="straightConnector1">
            <a:avLst/>
          </a:prstGeom>
          <a:ln w="38100">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nvGrpSpPr>
          <p:cNvPr id="75" name="Gruppieren 74">
            <a:extLst>
              <a:ext uri="{FF2B5EF4-FFF2-40B4-BE49-F238E27FC236}">
                <a16:creationId xmlns:a16="http://schemas.microsoft.com/office/drawing/2014/main" id="{AFB5B51B-DC10-4AA9-BC2B-C963B938B90C}"/>
              </a:ext>
            </a:extLst>
          </p:cNvPr>
          <p:cNvGrpSpPr/>
          <p:nvPr/>
        </p:nvGrpSpPr>
        <p:grpSpPr>
          <a:xfrm>
            <a:off x="5576616" y="2731270"/>
            <a:ext cx="939413" cy="900000"/>
            <a:chOff x="5576616" y="2731270"/>
            <a:chExt cx="939413" cy="900000"/>
          </a:xfrm>
        </p:grpSpPr>
        <p:grpSp>
          <p:nvGrpSpPr>
            <p:cNvPr id="314" name="Gruppieren 313">
              <a:extLst>
                <a:ext uri="{FF2B5EF4-FFF2-40B4-BE49-F238E27FC236}">
                  <a16:creationId xmlns:a16="http://schemas.microsoft.com/office/drawing/2014/main" id="{CEB43B17-7D65-4D9B-A235-2D968A229C43}"/>
                </a:ext>
              </a:extLst>
            </p:cNvPr>
            <p:cNvGrpSpPr/>
            <p:nvPr/>
          </p:nvGrpSpPr>
          <p:grpSpPr>
            <a:xfrm>
              <a:off x="5576616" y="2731270"/>
              <a:ext cx="939413" cy="900000"/>
              <a:chOff x="3595228" y="2354361"/>
              <a:chExt cx="939413" cy="900000"/>
            </a:xfrm>
            <a:solidFill>
              <a:srgbClr val="D3E02C"/>
            </a:solidFill>
          </p:grpSpPr>
          <p:sp>
            <p:nvSpPr>
              <p:cNvPr id="24" name="Rechteck 23">
                <a:extLst>
                  <a:ext uri="{FF2B5EF4-FFF2-40B4-BE49-F238E27FC236}">
                    <a16:creationId xmlns:a16="http://schemas.microsoft.com/office/drawing/2014/main" id="{766ECA67-D284-4795-AF93-4459CB32BF8F}"/>
                  </a:ext>
                </a:extLst>
              </p:cNvPr>
              <p:cNvSpPr/>
              <p:nvPr/>
            </p:nvSpPr>
            <p:spPr>
              <a:xfrm>
                <a:off x="3595228" y="2354361"/>
                <a:ext cx="937861" cy="90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108000" rIns="36000" bIns="108000" numCol="1" spcCol="0" rtlCol="0" fromWordArt="0" anchor="ctr" anchorCtr="0" forceAA="0" compatLnSpc="1">
                <a:prstTxWarp prst="textNoShape">
                  <a:avLst/>
                </a:prstTxWarp>
                <a:noAutofit/>
              </a:bodyPr>
              <a:lstStyle/>
              <a:p>
                <a:pPr algn="ctr"/>
                <a:r>
                  <a:rPr lang="de-DE" sz="750" dirty="0">
                    <a:solidFill>
                      <a:schemeClr val="tx1"/>
                    </a:solidFill>
                  </a:rPr>
                  <a:t>M10</a:t>
                </a:r>
                <a:br>
                  <a:rPr lang="de-DE" sz="750" dirty="0">
                    <a:solidFill>
                      <a:schemeClr val="tx1"/>
                    </a:solidFill>
                  </a:rPr>
                </a:br>
                <a:br>
                  <a:rPr lang="de-DE" sz="750" dirty="0">
                    <a:solidFill>
                      <a:schemeClr val="tx1"/>
                    </a:solidFill>
                  </a:rPr>
                </a:br>
                <a:r>
                  <a:rPr lang="de-DE" sz="750" dirty="0">
                    <a:solidFill>
                      <a:schemeClr val="tx1"/>
                    </a:solidFill>
                  </a:rPr>
                  <a:t>S</a:t>
                </a:r>
              </a:p>
              <a:p>
                <a:pPr algn="ctr"/>
                <a:r>
                  <a:rPr lang="de-DE" sz="750" dirty="0">
                    <a:solidFill>
                      <a:schemeClr val="tx1"/>
                    </a:solidFill>
                  </a:rPr>
                  <a:t>Psychologische Diagnostik</a:t>
                </a:r>
                <a:br>
                  <a:rPr lang="de-DE" sz="750" dirty="0">
                    <a:solidFill>
                      <a:schemeClr val="tx1"/>
                    </a:solidFill>
                  </a:rPr>
                </a:br>
                <a:br>
                  <a:rPr lang="de-DE" sz="750" dirty="0">
                    <a:solidFill>
                      <a:schemeClr val="tx1"/>
                    </a:solidFill>
                  </a:rPr>
                </a:br>
                <a:r>
                  <a:rPr lang="de-DE" sz="750" dirty="0">
                    <a:solidFill>
                      <a:schemeClr val="tx1"/>
                    </a:solidFill>
                  </a:rPr>
                  <a:t>4 CP; 2 SWS</a:t>
                </a:r>
              </a:p>
            </p:txBody>
          </p:sp>
          <p:pic>
            <p:nvPicPr>
              <p:cNvPr id="193" name="Grafik 192" descr="Schneeflocke">
                <a:extLst>
                  <a:ext uri="{FF2B5EF4-FFF2-40B4-BE49-F238E27FC236}">
                    <a16:creationId xmlns:a16="http://schemas.microsoft.com/office/drawing/2014/main" id="{AB312141-A912-4F43-A215-027FB2A637C4}"/>
                  </a:ext>
                </a:extLst>
              </p:cNvPr>
              <p:cNvPicPr>
                <a:picLocks noChangeAspect="1"/>
              </p:cNvPicPr>
              <p:nvPr/>
            </p:nvPicPr>
            <p:blipFill>
              <a:blip r:embed="rId22" cstate="hqprint">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4330458" y="3044658"/>
                <a:ext cx="204183" cy="204183"/>
              </a:xfrm>
              <a:prstGeom prst="rect">
                <a:avLst/>
              </a:prstGeom>
            </p:spPr>
          </p:pic>
        </p:grpSp>
        <p:pic>
          <p:nvPicPr>
            <p:cNvPr id="216" name="Grafik 215" descr="Schneeflocke">
              <a:extLst>
                <a:ext uri="{FF2B5EF4-FFF2-40B4-BE49-F238E27FC236}">
                  <a16:creationId xmlns:a16="http://schemas.microsoft.com/office/drawing/2014/main" id="{F94F7834-A4AF-4CED-B195-696C7DBDE8B6}"/>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6328935" y="2733317"/>
              <a:ext cx="180000" cy="180000"/>
            </a:xfrm>
            <a:prstGeom prst="rect">
              <a:avLst/>
            </a:prstGeom>
            <a:effectLst/>
          </p:spPr>
        </p:pic>
      </p:grpSp>
      <p:pic>
        <p:nvPicPr>
          <p:cNvPr id="205" name="Grafik 204" descr="Schneeflocke">
            <a:extLst>
              <a:ext uri="{FF2B5EF4-FFF2-40B4-BE49-F238E27FC236}">
                <a16:creationId xmlns:a16="http://schemas.microsoft.com/office/drawing/2014/main" id="{C3EC9561-E5BC-470A-8533-3DE7283BF36B}"/>
              </a:ext>
            </a:extLst>
          </p:cNvPr>
          <p:cNvPicPr>
            <a:picLocks noChangeAspect="1"/>
          </p:cNvPicPr>
          <p:nvPr/>
        </p:nvPicPr>
        <p:blipFill>
          <a:blip r:embed="rId5" cstate="hq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336863" y="3827925"/>
            <a:ext cx="180000" cy="180000"/>
          </a:xfrm>
          <a:prstGeom prst="rect">
            <a:avLst/>
          </a:prstGeom>
        </p:spPr>
      </p:pic>
      <p:pic>
        <p:nvPicPr>
          <p:cNvPr id="207" name="Grafik 206" descr="Sonne">
            <a:extLst>
              <a:ext uri="{FF2B5EF4-FFF2-40B4-BE49-F238E27FC236}">
                <a16:creationId xmlns:a16="http://schemas.microsoft.com/office/drawing/2014/main" id="{888F2D8B-A891-44B2-9C73-6CED155362D6}"/>
              </a:ext>
            </a:extLst>
          </p:cNvPr>
          <p:cNvPicPr>
            <a:picLocks noChangeAspect="1"/>
          </p:cNvPicPr>
          <p:nvPr/>
        </p:nvPicPr>
        <p:blipFill>
          <a:blip r:embed="rId15" cstate="hq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3321017" y="4765212"/>
            <a:ext cx="180000" cy="180000"/>
          </a:xfrm>
          <a:prstGeom prst="rect">
            <a:avLst/>
          </a:prstGeom>
        </p:spPr>
      </p:pic>
    </p:spTree>
    <p:extLst>
      <p:ext uri="{BB962C8B-B14F-4D97-AF65-F5344CB8AC3E}">
        <p14:creationId xmlns:p14="http://schemas.microsoft.com/office/powerpoint/2010/main" val="255592223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1310</Words>
  <Application>Microsoft Office PowerPoint</Application>
  <PresentationFormat>Breitbild</PresentationFormat>
  <Paragraphs>251</Paragraphs>
  <Slides>1</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vt:i4>
      </vt:variant>
    </vt:vector>
  </HeadingPairs>
  <TitlesOfParts>
    <vt:vector size="7" baseType="lpstr">
      <vt:lpstr>Arial</vt:lpstr>
      <vt:lpstr>Berlin Sans FB Demi</vt:lpstr>
      <vt:lpstr>Calibri</vt:lpstr>
      <vt:lpstr>Calibri Light</vt:lpstr>
      <vt:lpstr>Wingdings</vt:lpstr>
      <vt:lpstr>Office</vt:lpstr>
      <vt:lpstr>Anpassbarer Beispiel-Ablaufplan 3-j. Bachelor (Stand 04.10.2024)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anpassbarer Ablaufplan BSc 3-j. Studienberatung</dc:title>
  <dc:creator>Dani</dc:creator>
  <cp:lastModifiedBy>Dani</cp:lastModifiedBy>
  <cp:revision>204</cp:revision>
  <cp:lastPrinted>2024-07-18T10:06:17Z</cp:lastPrinted>
  <dcterms:created xsi:type="dcterms:W3CDTF">2023-01-24T10:47:26Z</dcterms:created>
  <dcterms:modified xsi:type="dcterms:W3CDTF">2024-10-04T11:16:23Z</dcterms:modified>
</cp:coreProperties>
</file>