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799263" cy="99298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i" initials="D" lastIdx="16" clrIdx="0">
    <p:extLst>
      <p:ext uri="{19B8F6BF-5375-455C-9EA6-DF929625EA0E}">
        <p15:presenceInfo xmlns:p15="http://schemas.microsoft.com/office/powerpoint/2012/main" userId="Dan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7B7"/>
    <a:srgbClr val="BFBDBD"/>
    <a:srgbClr val="D3F5DB"/>
    <a:srgbClr val="F7C1FB"/>
    <a:srgbClr val="F5B4FA"/>
    <a:srgbClr val="FFCCFF"/>
    <a:srgbClr val="FDF699"/>
    <a:srgbClr val="F3B7BE"/>
    <a:srgbClr val="FF9966"/>
    <a:srgbClr val="BAE8C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5182" autoAdjust="0"/>
  </p:normalViewPr>
  <p:slideViewPr>
    <p:cSldViewPr snapToGrid="0">
      <p:cViewPr varScale="1">
        <p:scale>
          <a:sx n="86" d="100"/>
          <a:sy n="86" d="100"/>
        </p:scale>
        <p:origin x="1494"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347" cy="498215"/>
          </a:xfrm>
          <a:prstGeom prst="rect">
            <a:avLst/>
          </a:prstGeom>
        </p:spPr>
        <p:txBody>
          <a:bodyPr vert="horz" lIns="91431" tIns="45716" rIns="91431" bIns="45716" rtlCol="0"/>
          <a:lstStyle>
            <a:lvl1pPr algn="l">
              <a:defRPr sz="1200"/>
            </a:lvl1pPr>
          </a:lstStyle>
          <a:p>
            <a:endParaRPr lang="de-DE"/>
          </a:p>
        </p:txBody>
      </p:sp>
      <p:sp>
        <p:nvSpPr>
          <p:cNvPr id="3" name="Datumsplatzhalter 2"/>
          <p:cNvSpPr>
            <a:spLocks noGrp="1"/>
          </p:cNvSpPr>
          <p:nvPr>
            <p:ph type="dt" idx="1"/>
          </p:nvPr>
        </p:nvSpPr>
        <p:spPr>
          <a:xfrm>
            <a:off x="3851342" y="0"/>
            <a:ext cx="2946347" cy="498215"/>
          </a:xfrm>
          <a:prstGeom prst="rect">
            <a:avLst/>
          </a:prstGeom>
        </p:spPr>
        <p:txBody>
          <a:bodyPr vert="horz" lIns="91431" tIns="45716" rIns="91431" bIns="45716" rtlCol="0"/>
          <a:lstStyle>
            <a:lvl1pPr algn="r">
              <a:defRPr sz="1200"/>
            </a:lvl1pPr>
          </a:lstStyle>
          <a:p>
            <a:fld id="{5D2B9976-CB92-4E19-BD7B-F7F1B766AD73}" type="datetimeFigureOut">
              <a:rPr lang="de-DE" smtClean="0"/>
              <a:t>19.06.2023</a:t>
            </a:fld>
            <a:endParaRPr lang="de-DE"/>
          </a:p>
        </p:txBody>
      </p:sp>
      <p:sp>
        <p:nvSpPr>
          <p:cNvPr id="4" name="Folienbildplatzhalter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31" tIns="45716" rIns="91431" bIns="45716" rtlCol="0" anchor="ctr"/>
          <a:lstStyle/>
          <a:p>
            <a:endParaRPr lang="de-DE"/>
          </a:p>
        </p:txBody>
      </p:sp>
      <p:sp>
        <p:nvSpPr>
          <p:cNvPr id="5" name="Notizenplatzhalter 4"/>
          <p:cNvSpPr>
            <a:spLocks noGrp="1"/>
          </p:cNvSpPr>
          <p:nvPr>
            <p:ph type="body" sz="quarter" idx="3"/>
          </p:nvPr>
        </p:nvSpPr>
        <p:spPr>
          <a:xfrm>
            <a:off x="679927" y="4778722"/>
            <a:ext cx="5439410" cy="3909864"/>
          </a:xfrm>
          <a:prstGeom prst="rect">
            <a:avLst/>
          </a:prstGeom>
        </p:spPr>
        <p:txBody>
          <a:bodyPr vert="horz" lIns="91431" tIns="45716" rIns="91431" bIns="45716"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31601"/>
            <a:ext cx="2946347" cy="498214"/>
          </a:xfrm>
          <a:prstGeom prst="rect">
            <a:avLst/>
          </a:prstGeom>
        </p:spPr>
        <p:txBody>
          <a:bodyPr vert="horz" lIns="91431" tIns="45716" rIns="91431" bIns="45716" rtlCol="0" anchor="b"/>
          <a:lstStyle>
            <a:lvl1pPr algn="l">
              <a:defRPr sz="1200"/>
            </a:lvl1pPr>
          </a:lstStyle>
          <a:p>
            <a:endParaRPr lang="de-DE"/>
          </a:p>
        </p:txBody>
      </p:sp>
      <p:sp>
        <p:nvSpPr>
          <p:cNvPr id="7" name="Foliennummernplatzhalter 6"/>
          <p:cNvSpPr>
            <a:spLocks noGrp="1"/>
          </p:cNvSpPr>
          <p:nvPr>
            <p:ph type="sldNum" sz="quarter" idx="5"/>
          </p:nvPr>
        </p:nvSpPr>
        <p:spPr>
          <a:xfrm>
            <a:off x="3851342" y="9431601"/>
            <a:ext cx="2946347" cy="498214"/>
          </a:xfrm>
          <a:prstGeom prst="rect">
            <a:avLst/>
          </a:prstGeom>
        </p:spPr>
        <p:txBody>
          <a:bodyPr vert="horz" lIns="91431" tIns="45716" rIns="91431" bIns="45716" rtlCol="0" anchor="b"/>
          <a:lstStyle>
            <a:lvl1pPr algn="r">
              <a:defRPr sz="1200"/>
            </a:lvl1pPr>
          </a:lstStyle>
          <a:p>
            <a:fld id="{EED8E7F5-0551-4496-A732-23C451CC875A}" type="slidenum">
              <a:rPr lang="de-DE" smtClean="0"/>
              <a:t>‹Nr.›</a:t>
            </a:fld>
            <a:endParaRPr lang="de-DE"/>
          </a:p>
        </p:txBody>
      </p:sp>
    </p:spTree>
    <p:extLst>
      <p:ext uri="{BB962C8B-B14F-4D97-AF65-F5344CB8AC3E}">
        <p14:creationId xmlns:p14="http://schemas.microsoft.com/office/powerpoint/2010/main" val="3953643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a:t>Erläuterung:</a:t>
            </a:r>
            <a:r>
              <a:rPr lang="de-DE" dirty="0"/>
              <a:t> VL = Vorlesung, VL/Ü = Vorlesung mit Übung, VPS = Versuchspersonenstunden, S = Seminar, P=Praktikum, P/S=Praktikum mit begleitenden Seminar, SWS = Semesterwochenstunden, CPs = Creditpoints nach dem ECTS (European Credit Transfer System), FS = Fachsemester</a:t>
            </a:r>
          </a:p>
          <a:p>
            <a:pPr defTabSz="914310">
              <a:defRPr/>
            </a:pPr>
            <a:endParaRPr lang="de-DE" dirty="0"/>
          </a:p>
          <a:p>
            <a:pPr defTabSz="914310">
              <a:defRPr/>
            </a:pPr>
            <a:r>
              <a:rPr lang="de-DE" dirty="0"/>
              <a:t>Die Veranstaltungen müssen nicht in der hier dargestellten Reihenfolge besucht werden. Sie können für Ihren individuellen Studienablaufplan die Veranstaltungen am äußeren Rand markieren und in andere Semester verschieben. Achten Sie dabei darauf, dass manche Veranstaltungen nur im WiSe (Schneeflockensymbol) oder nur im SoSe (Sonnensymbol) angeboten werden. Leistungen mit beiden Symbolen können sowohl im WiSe als auch im SoSe absolviert werden.</a:t>
            </a:r>
          </a:p>
          <a:p>
            <a:pPr defTabSz="914310">
              <a:defRPr/>
            </a:pPr>
            <a:endParaRPr lang="de-DE" dirty="0"/>
          </a:p>
          <a:p>
            <a:pPr marL="171450" indent="-171450">
              <a:buFont typeface="Arial" panose="020B0604020202020204" pitchFamily="34" charset="0"/>
              <a:buChar char="•"/>
            </a:pPr>
            <a:r>
              <a:rPr lang="de-DE" dirty="0"/>
              <a:t>Die </a:t>
            </a:r>
            <a:r>
              <a:rPr lang="de-DE" b="1" dirty="0"/>
              <a:t>Orientierungsprüfung</a:t>
            </a:r>
            <a:r>
              <a:rPr lang="de-DE" dirty="0"/>
              <a:t> (rot markiert) </a:t>
            </a:r>
            <a:r>
              <a:rPr lang="de-DE" b="1" dirty="0"/>
              <a:t>muss bis zum Ende des 4. FS </a:t>
            </a:r>
            <a:r>
              <a:rPr lang="de-DE" dirty="0"/>
              <a:t>abgelegt werden</a:t>
            </a:r>
          </a:p>
          <a:p>
            <a:pPr marL="171450" indent="-171450">
              <a:buFont typeface="Arial" panose="020B0604020202020204" pitchFamily="34" charset="0"/>
              <a:buChar char="•"/>
            </a:pPr>
            <a:r>
              <a:rPr lang="de-DE" dirty="0"/>
              <a:t>Alle Prüfungs- &amp; Studienleistungen der </a:t>
            </a:r>
            <a:r>
              <a:rPr lang="de-DE" b="1" dirty="0"/>
              <a:t>Basismodule</a:t>
            </a:r>
            <a:r>
              <a:rPr lang="de-DE" dirty="0"/>
              <a:t> (grün) sollten bis Ende des 3. FS und </a:t>
            </a:r>
            <a:r>
              <a:rPr lang="de-DE" b="1" dirty="0"/>
              <a:t>müssen</a:t>
            </a:r>
            <a:r>
              <a:rPr lang="de-DE" dirty="0"/>
              <a:t> </a:t>
            </a:r>
            <a:r>
              <a:rPr lang="de-DE" b="1" dirty="0"/>
              <a:t>spätestens bis Ende des 5. FS</a:t>
            </a:r>
            <a:r>
              <a:rPr lang="de-DE" dirty="0"/>
              <a:t> erbracht sein</a:t>
            </a:r>
          </a:p>
          <a:p>
            <a:pPr marL="171450" indent="-171450">
              <a:buFont typeface="Arial" panose="020B0604020202020204" pitchFamily="34" charset="0"/>
              <a:buChar char="•"/>
            </a:pPr>
            <a:r>
              <a:rPr lang="de-DE" dirty="0"/>
              <a:t>Die </a:t>
            </a:r>
            <a:r>
              <a:rPr lang="de-DE" b="1" dirty="0"/>
              <a:t>VPS</a:t>
            </a:r>
            <a:r>
              <a:rPr lang="de-DE" dirty="0"/>
              <a:t> sollten ab dem 1. FS gesammelt werden und müssen vor der Anmeldung der Bachelorarbeit vorliegen</a:t>
            </a:r>
          </a:p>
          <a:p>
            <a:pPr marL="171450" indent="-171450">
              <a:buFont typeface="Arial" panose="020B0604020202020204" pitchFamily="34" charset="0"/>
              <a:buChar char="•"/>
            </a:pPr>
            <a:r>
              <a:rPr lang="de-DE" b="1" dirty="0"/>
              <a:t>Praktika</a:t>
            </a:r>
            <a:r>
              <a:rPr lang="de-DE" dirty="0"/>
              <a:t> müssen mind. 3 Monate vor Beginn durch die Praktikumsbeauftragte genehmigt werden</a:t>
            </a:r>
          </a:p>
          <a:p>
            <a:pPr marL="171450" indent="-171450">
              <a:buFont typeface="Arial" panose="020B0604020202020204" pitchFamily="34" charset="0"/>
              <a:buChar char="•"/>
            </a:pPr>
            <a:r>
              <a:rPr lang="de-DE" dirty="0"/>
              <a:t>Alle Prüfungsleistungen des Ergänzungswahlbereichs sollten bis Ende des 5. FS </a:t>
            </a:r>
            <a:r>
              <a:rPr lang="de-DE"/>
              <a:t>erbracht sein:</a:t>
            </a:r>
            <a:endParaRPr lang="de-DE" dirty="0"/>
          </a:p>
          <a:p>
            <a:pPr marL="628650" lvl="1" indent="-171450">
              <a:buFont typeface="Arial" panose="020B0604020202020204" pitchFamily="34" charset="0"/>
              <a:buChar char="•"/>
            </a:pPr>
            <a:r>
              <a:rPr lang="de-DE" dirty="0"/>
              <a:t>Schwerpunkt Psychologie: Modul 17 + 20 </a:t>
            </a:r>
          </a:p>
          <a:p>
            <a:pPr marL="628650" lvl="1" indent="-171450">
              <a:buFont typeface="Arial" panose="020B0604020202020204" pitchFamily="34" charset="0"/>
              <a:buChar char="•"/>
            </a:pPr>
            <a:r>
              <a:rPr lang="de-DE" dirty="0"/>
              <a:t>Schwerpunkt </a:t>
            </a:r>
            <a:r>
              <a:rPr lang="de-DE" dirty="0" err="1"/>
              <a:t>Klin</a:t>
            </a:r>
            <a:r>
              <a:rPr lang="de-DE" dirty="0"/>
              <a:t>. Psychologie &amp; Psychotherapie: Modul 18 + 21 (Voraussetzung für M.Sc. Psychotherapie!)</a:t>
            </a:r>
          </a:p>
          <a:p>
            <a:pPr marL="628650" lvl="1" indent="-171450">
              <a:buFont typeface="Arial" panose="020B0604020202020204" pitchFamily="34" charset="0"/>
              <a:buChar char="•"/>
            </a:pPr>
            <a:r>
              <a:rPr lang="de-DE" dirty="0"/>
              <a:t>Die Anzahl der Plätze im Modul 21 ist begrenzt, für die Vergabe findet ein Auswahlverfahren statt. Voraussetzung für die Teilnahme am Auswahlverfahren ist das Bestehen der gemäß dem Studienablaufplan in den ersten beiden Fachsemestern vorgesehenen Vorlesungsklausuren sowie der Klausuren „Störungslehre“ und „Grundlagen der psychologischen Diagnostik und Testtheorie". Die Vergabe der Plätze erfolgt anhand der nach ECTS gewerteten Durchschnittsnote. In Modul 21 dürfen Prüfungen insges. max. 2x wiederholt werden.</a:t>
            </a:r>
          </a:p>
          <a:p>
            <a:pPr marL="171450" indent="-171450">
              <a:buFont typeface="Arial" panose="020B0604020202020204" pitchFamily="34" charset="0"/>
              <a:buChar char="•"/>
            </a:pPr>
            <a:endParaRPr lang="de-DE" dirty="0"/>
          </a:p>
          <a:p>
            <a:r>
              <a:rPr lang="de-DE" dirty="0"/>
              <a:t>Voraussetzungen Anmeldung </a:t>
            </a:r>
            <a:r>
              <a:rPr lang="de-DE" b="1" dirty="0"/>
              <a:t>Bachelorarbeit</a:t>
            </a:r>
            <a:r>
              <a:rPr lang="de-DE" dirty="0"/>
              <a:t>:</a:t>
            </a:r>
          </a:p>
          <a:p>
            <a:r>
              <a:rPr lang="de-DE" dirty="0"/>
              <a:t>- die studienbegleitenden Prüfungen gemäß PO § 24 Abs. 2 </a:t>
            </a:r>
            <a:r>
              <a:rPr lang="de-DE" dirty="0" err="1"/>
              <a:t>i.V.m</a:t>
            </a:r>
            <a:r>
              <a:rPr lang="de-DE" dirty="0"/>
              <a:t>. § 25 inklusive der Module „Störungslehre“ und „Psychologie der Gesundheit: Grundlagen“,</a:t>
            </a:r>
          </a:p>
          <a:p>
            <a:r>
              <a:rPr lang="de-DE" dirty="0"/>
              <a:t>- 20 VPS absolviert und eingereicht,</a:t>
            </a:r>
          </a:p>
          <a:p>
            <a:pPr marL="0" indent="0">
              <a:buFontTx/>
              <a:buNone/>
            </a:pPr>
            <a:r>
              <a:rPr lang="de-DE" dirty="0"/>
              <a:t>- Praktikum bzw. OP + BQT1 absolviert</a:t>
            </a:r>
          </a:p>
          <a:p>
            <a:pPr marL="171450" indent="-171450">
              <a:buFontTx/>
              <a:buChar char="-"/>
            </a:pPr>
            <a:endParaRPr lang="de-DE"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WICHTIG: </a:t>
            </a:r>
            <a:r>
              <a:rPr lang="de-DE" dirty="0"/>
              <a:t>Maßgeblich für Regelungen, Abläufe und Anforderungen des Bachelorstudiengangs Psychologie ist die </a:t>
            </a:r>
            <a:r>
              <a:rPr lang="de-DE" b="1" dirty="0"/>
              <a:t>Prüfungsordnung.</a:t>
            </a:r>
            <a:r>
              <a:rPr lang="de-DE" dirty="0"/>
              <a:t> Die inhaltliche Beschreibung der Moduleinheiten bzw. Lehrveranstaltungen finden Sie im </a:t>
            </a:r>
            <a:r>
              <a:rPr lang="de-DE" b="1" dirty="0"/>
              <a:t>Modulhandbuch.</a:t>
            </a:r>
            <a:r>
              <a:rPr lang="de-DE" dirty="0"/>
              <a:t>  </a:t>
            </a:r>
          </a:p>
          <a:p>
            <a:pPr marL="171450" indent="-171450">
              <a:buFontTx/>
              <a:buChar char="-"/>
            </a:pPr>
            <a:endParaRPr lang="de-DE" dirty="0"/>
          </a:p>
        </p:txBody>
      </p:sp>
      <p:sp>
        <p:nvSpPr>
          <p:cNvPr id="4" name="Foliennummernplatzhalter 3"/>
          <p:cNvSpPr>
            <a:spLocks noGrp="1"/>
          </p:cNvSpPr>
          <p:nvPr>
            <p:ph type="sldNum" sz="quarter" idx="5"/>
          </p:nvPr>
        </p:nvSpPr>
        <p:spPr/>
        <p:txBody>
          <a:bodyPr/>
          <a:lstStyle/>
          <a:p>
            <a:fld id="{EED8E7F5-0551-4496-A732-23C451CC875A}" type="slidenum">
              <a:rPr lang="de-DE" smtClean="0"/>
              <a:t>1</a:t>
            </a:fld>
            <a:endParaRPr lang="de-DE"/>
          </a:p>
        </p:txBody>
      </p:sp>
    </p:spTree>
    <p:extLst>
      <p:ext uri="{BB962C8B-B14F-4D97-AF65-F5344CB8AC3E}">
        <p14:creationId xmlns:p14="http://schemas.microsoft.com/office/powerpoint/2010/main" val="3860967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6A8CFD-1A12-46EF-8BB0-2071A96E9F7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5300CA9E-0795-41CA-B66E-E33B53C396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90B5B3E3-478D-4D0E-911F-2248B682E013}"/>
              </a:ext>
            </a:extLst>
          </p:cNvPr>
          <p:cNvSpPr>
            <a:spLocks noGrp="1"/>
          </p:cNvSpPr>
          <p:nvPr>
            <p:ph type="dt" sz="half" idx="10"/>
          </p:nvPr>
        </p:nvSpPr>
        <p:spPr/>
        <p:txBody>
          <a:bodyPr/>
          <a:lstStyle/>
          <a:p>
            <a:fld id="{8B6F2B5F-4809-4BC6-888E-A8408ED31015}" type="datetimeFigureOut">
              <a:rPr lang="de-DE" smtClean="0"/>
              <a:t>19.06.2023</a:t>
            </a:fld>
            <a:endParaRPr lang="de-DE"/>
          </a:p>
        </p:txBody>
      </p:sp>
      <p:sp>
        <p:nvSpPr>
          <p:cNvPr id="5" name="Fußzeilenplatzhalter 4">
            <a:extLst>
              <a:ext uri="{FF2B5EF4-FFF2-40B4-BE49-F238E27FC236}">
                <a16:creationId xmlns:a16="http://schemas.microsoft.com/office/drawing/2014/main" id="{F9674CA7-3949-4DF0-AA14-E3B6DEE694D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7660511-BCEF-4664-8262-45AB7E515A79}"/>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603991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E66E88-44ED-40D3-9643-5B29438C7914}"/>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0927AFF8-7A59-43A6-8471-58B77D3646B8}"/>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75FBE16-C1AC-47A8-A11B-A9B0B302CC92}"/>
              </a:ext>
            </a:extLst>
          </p:cNvPr>
          <p:cNvSpPr>
            <a:spLocks noGrp="1"/>
          </p:cNvSpPr>
          <p:nvPr>
            <p:ph type="dt" sz="half" idx="10"/>
          </p:nvPr>
        </p:nvSpPr>
        <p:spPr/>
        <p:txBody>
          <a:bodyPr/>
          <a:lstStyle/>
          <a:p>
            <a:fld id="{8B6F2B5F-4809-4BC6-888E-A8408ED31015}" type="datetimeFigureOut">
              <a:rPr lang="de-DE" smtClean="0"/>
              <a:t>19.06.2023</a:t>
            </a:fld>
            <a:endParaRPr lang="de-DE"/>
          </a:p>
        </p:txBody>
      </p:sp>
      <p:sp>
        <p:nvSpPr>
          <p:cNvPr id="5" name="Fußzeilenplatzhalter 4">
            <a:extLst>
              <a:ext uri="{FF2B5EF4-FFF2-40B4-BE49-F238E27FC236}">
                <a16:creationId xmlns:a16="http://schemas.microsoft.com/office/drawing/2014/main" id="{E5010984-DBA7-4F0F-A78F-EF04B068DC4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32B7EDE-541C-47E1-A94E-4817E05A8296}"/>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4238097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5992B96B-8071-4A4D-B973-775A46E043A2}"/>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2012EC49-14AF-4D27-8DCF-9901B4AEA3B3}"/>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E840E0D-BC15-4946-B1F7-6E5EAAC3D9B8}"/>
              </a:ext>
            </a:extLst>
          </p:cNvPr>
          <p:cNvSpPr>
            <a:spLocks noGrp="1"/>
          </p:cNvSpPr>
          <p:nvPr>
            <p:ph type="dt" sz="half" idx="10"/>
          </p:nvPr>
        </p:nvSpPr>
        <p:spPr/>
        <p:txBody>
          <a:bodyPr/>
          <a:lstStyle/>
          <a:p>
            <a:fld id="{8B6F2B5F-4809-4BC6-888E-A8408ED31015}" type="datetimeFigureOut">
              <a:rPr lang="de-DE" smtClean="0"/>
              <a:t>19.06.2023</a:t>
            </a:fld>
            <a:endParaRPr lang="de-DE"/>
          </a:p>
        </p:txBody>
      </p:sp>
      <p:sp>
        <p:nvSpPr>
          <p:cNvPr id="5" name="Fußzeilenplatzhalter 4">
            <a:extLst>
              <a:ext uri="{FF2B5EF4-FFF2-40B4-BE49-F238E27FC236}">
                <a16:creationId xmlns:a16="http://schemas.microsoft.com/office/drawing/2014/main" id="{C21F6E41-35CA-4FC4-8C66-D76901DFCD5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8952FDF-ED72-45ED-9513-F1845F370FB1}"/>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1539532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8FD421-6250-4FA6-9637-7B07DCD0F84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A5668EDC-42D8-4EDA-8D0E-2063FCED6FF3}"/>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796EBBB-A25D-44CB-91EB-B41C4438AB33}"/>
              </a:ext>
            </a:extLst>
          </p:cNvPr>
          <p:cNvSpPr>
            <a:spLocks noGrp="1"/>
          </p:cNvSpPr>
          <p:nvPr>
            <p:ph type="dt" sz="half" idx="10"/>
          </p:nvPr>
        </p:nvSpPr>
        <p:spPr/>
        <p:txBody>
          <a:bodyPr/>
          <a:lstStyle/>
          <a:p>
            <a:fld id="{8B6F2B5F-4809-4BC6-888E-A8408ED31015}" type="datetimeFigureOut">
              <a:rPr lang="de-DE" smtClean="0"/>
              <a:t>19.06.2023</a:t>
            </a:fld>
            <a:endParaRPr lang="de-DE"/>
          </a:p>
        </p:txBody>
      </p:sp>
      <p:sp>
        <p:nvSpPr>
          <p:cNvPr id="5" name="Fußzeilenplatzhalter 4">
            <a:extLst>
              <a:ext uri="{FF2B5EF4-FFF2-40B4-BE49-F238E27FC236}">
                <a16:creationId xmlns:a16="http://schemas.microsoft.com/office/drawing/2014/main" id="{C6FB09D2-CC56-456E-B812-4AA0D154874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ECBE58-906D-4FBA-97F3-67F12D7DBC86}"/>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1715720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072B68-7D9B-4267-9CB2-64FC2D1C0A4F}"/>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7052019D-ECE4-4225-992A-3FA5E921FA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D577C909-2400-4876-9733-5FAB9838C5A5}"/>
              </a:ext>
            </a:extLst>
          </p:cNvPr>
          <p:cNvSpPr>
            <a:spLocks noGrp="1"/>
          </p:cNvSpPr>
          <p:nvPr>
            <p:ph type="dt" sz="half" idx="10"/>
          </p:nvPr>
        </p:nvSpPr>
        <p:spPr/>
        <p:txBody>
          <a:bodyPr/>
          <a:lstStyle/>
          <a:p>
            <a:fld id="{8B6F2B5F-4809-4BC6-888E-A8408ED31015}" type="datetimeFigureOut">
              <a:rPr lang="de-DE" smtClean="0"/>
              <a:t>19.06.2023</a:t>
            </a:fld>
            <a:endParaRPr lang="de-DE"/>
          </a:p>
        </p:txBody>
      </p:sp>
      <p:sp>
        <p:nvSpPr>
          <p:cNvPr id="5" name="Fußzeilenplatzhalter 4">
            <a:extLst>
              <a:ext uri="{FF2B5EF4-FFF2-40B4-BE49-F238E27FC236}">
                <a16:creationId xmlns:a16="http://schemas.microsoft.com/office/drawing/2014/main" id="{5E6CD452-8ED7-4ED0-A115-D86A3B47B09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984F28C-0F0D-49BC-89F0-A6DF5C646121}"/>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314550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C8F8C3-E539-43C5-BBC1-F580820B2F1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3982FAC-4E0F-4746-83FB-1BC334302337}"/>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2777987B-97C2-4B62-98A0-09DE6DF0F96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6B8513D5-CCE4-4ECC-BD48-936F58C17884}"/>
              </a:ext>
            </a:extLst>
          </p:cNvPr>
          <p:cNvSpPr>
            <a:spLocks noGrp="1"/>
          </p:cNvSpPr>
          <p:nvPr>
            <p:ph type="dt" sz="half" idx="10"/>
          </p:nvPr>
        </p:nvSpPr>
        <p:spPr/>
        <p:txBody>
          <a:bodyPr/>
          <a:lstStyle/>
          <a:p>
            <a:fld id="{8B6F2B5F-4809-4BC6-888E-A8408ED31015}" type="datetimeFigureOut">
              <a:rPr lang="de-DE" smtClean="0"/>
              <a:t>19.06.2023</a:t>
            </a:fld>
            <a:endParaRPr lang="de-DE"/>
          </a:p>
        </p:txBody>
      </p:sp>
      <p:sp>
        <p:nvSpPr>
          <p:cNvPr id="6" name="Fußzeilenplatzhalter 5">
            <a:extLst>
              <a:ext uri="{FF2B5EF4-FFF2-40B4-BE49-F238E27FC236}">
                <a16:creationId xmlns:a16="http://schemas.microsoft.com/office/drawing/2014/main" id="{565C24FE-0DB7-469A-BEE6-A70F7A8D015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932DD85-26BF-436B-98DA-905C17C74648}"/>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3378535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7B91F4-74F1-4319-90B1-5BE6BED1B05B}"/>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A1021E68-2119-4508-98E4-63A1C91626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E46CA9EF-903A-484F-8FD8-907E6AF91CB1}"/>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D16A4433-CD80-48C2-9968-E0EAFEBB51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3F4FBF10-0B7E-4991-8436-40BD8B200BEF}"/>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C45B8B13-2E40-4C80-9247-F55EC1E0EADF}"/>
              </a:ext>
            </a:extLst>
          </p:cNvPr>
          <p:cNvSpPr>
            <a:spLocks noGrp="1"/>
          </p:cNvSpPr>
          <p:nvPr>
            <p:ph type="dt" sz="half" idx="10"/>
          </p:nvPr>
        </p:nvSpPr>
        <p:spPr/>
        <p:txBody>
          <a:bodyPr/>
          <a:lstStyle/>
          <a:p>
            <a:fld id="{8B6F2B5F-4809-4BC6-888E-A8408ED31015}" type="datetimeFigureOut">
              <a:rPr lang="de-DE" smtClean="0"/>
              <a:t>19.06.2023</a:t>
            </a:fld>
            <a:endParaRPr lang="de-DE"/>
          </a:p>
        </p:txBody>
      </p:sp>
      <p:sp>
        <p:nvSpPr>
          <p:cNvPr id="8" name="Fußzeilenplatzhalter 7">
            <a:extLst>
              <a:ext uri="{FF2B5EF4-FFF2-40B4-BE49-F238E27FC236}">
                <a16:creationId xmlns:a16="http://schemas.microsoft.com/office/drawing/2014/main" id="{73E15C28-8262-484B-BDA8-711A844A2B4F}"/>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1A1045B9-A575-4526-85F7-B9E182735494}"/>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820728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5BD55A-B660-4812-9930-ACB589CBB483}"/>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AA783A60-C651-4686-9792-4EEE3BB34478}"/>
              </a:ext>
            </a:extLst>
          </p:cNvPr>
          <p:cNvSpPr>
            <a:spLocks noGrp="1"/>
          </p:cNvSpPr>
          <p:nvPr>
            <p:ph type="dt" sz="half" idx="10"/>
          </p:nvPr>
        </p:nvSpPr>
        <p:spPr/>
        <p:txBody>
          <a:bodyPr/>
          <a:lstStyle/>
          <a:p>
            <a:fld id="{8B6F2B5F-4809-4BC6-888E-A8408ED31015}" type="datetimeFigureOut">
              <a:rPr lang="de-DE" smtClean="0"/>
              <a:t>19.06.2023</a:t>
            </a:fld>
            <a:endParaRPr lang="de-DE"/>
          </a:p>
        </p:txBody>
      </p:sp>
      <p:sp>
        <p:nvSpPr>
          <p:cNvPr id="4" name="Fußzeilenplatzhalter 3">
            <a:extLst>
              <a:ext uri="{FF2B5EF4-FFF2-40B4-BE49-F238E27FC236}">
                <a16:creationId xmlns:a16="http://schemas.microsoft.com/office/drawing/2014/main" id="{88247CAE-23D3-4CF7-805D-96B08BB26406}"/>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C8E903D6-F5F6-4DE0-BE83-BDA868754E7F}"/>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2437323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DA36D95-4F29-4CEE-A30B-0AA9C87D34A9}"/>
              </a:ext>
            </a:extLst>
          </p:cNvPr>
          <p:cNvSpPr>
            <a:spLocks noGrp="1"/>
          </p:cNvSpPr>
          <p:nvPr>
            <p:ph type="dt" sz="half" idx="10"/>
          </p:nvPr>
        </p:nvSpPr>
        <p:spPr/>
        <p:txBody>
          <a:bodyPr/>
          <a:lstStyle/>
          <a:p>
            <a:fld id="{8B6F2B5F-4809-4BC6-888E-A8408ED31015}" type="datetimeFigureOut">
              <a:rPr lang="de-DE" smtClean="0"/>
              <a:t>19.06.2023</a:t>
            </a:fld>
            <a:endParaRPr lang="de-DE"/>
          </a:p>
        </p:txBody>
      </p:sp>
      <p:sp>
        <p:nvSpPr>
          <p:cNvPr id="3" name="Fußzeilenplatzhalter 2">
            <a:extLst>
              <a:ext uri="{FF2B5EF4-FFF2-40B4-BE49-F238E27FC236}">
                <a16:creationId xmlns:a16="http://schemas.microsoft.com/office/drawing/2014/main" id="{9F94FBF2-4603-4196-AC57-CF885457BAE8}"/>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E58CCBD7-BB39-4A03-B972-299219B23908}"/>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1974428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C05A88-CC9D-4614-BBCC-82A115165251}"/>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7DE4856-0614-465A-AF53-4EF9EE534C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343D1391-0B18-46D6-934C-57A5648391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0AE0C908-BB2B-4642-A539-2030B5A71004}"/>
              </a:ext>
            </a:extLst>
          </p:cNvPr>
          <p:cNvSpPr>
            <a:spLocks noGrp="1"/>
          </p:cNvSpPr>
          <p:nvPr>
            <p:ph type="dt" sz="half" idx="10"/>
          </p:nvPr>
        </p:nvSpPr>
        <p:spPr/>
        <p:txBody>
          <a:bodyPr/>
          <a:lstStyle/>
          <a:p>
            <a:fld id="{8B6F2B5F-4809-4BC6-888E-A8408ED31015}" type="datetimeFigureOut">
              <a:rPr lang="de-DE" smtClean="0"/>
              <a:t>19.06.2023</a:t>
            </a:fld>
            <a:endParaRPr lang="de-DE"/>
          </a:p>
        </p:txBody>
      </p:sp>
      <p:sp>
        <p:nvSpPr>
          <p:cNvPr id="6" name="Fußzeilenplatzhalter 5">
            <a:extLst>
              <a:ext uri="{FF2B5EF4-FFF2-40B4-BE49-F238E27FC236}">
                <a16:creationId xmlns:a16="http://schemas.microsoft.com/office/drawing/2014/main" id="{B433F327-32AB-4CA8-A623-505A0B86497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DB26A5C-B81A-4598-B73F-BA633FC335F6}"/>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676802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FB93A1-5323-4AB3-9123-673893ABE3D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2A0F82C7-22CB-498B-9916-9E149A9A68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304AB018-815A-450C-9C99-65C06DD9D5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8760518-221B-49DF-88CA-B6B257E05CA1}"/>
              </a:ext>
            </a:extLst>
          </p:cNvPr>
          <p:cNvSpPr>
            <a:spLocks noGrp="1"/>
          </p:cNvSpPr>
          <p:nvPr>
            <p:ph type="dt" sz="half" idx="10"/>
          </p:nvPr>
        </p:nvSpPr>
        <p:spPr/>
        <p:txBody>
          <a:bodyPr/>
          <a:lstStyle/>
          <a:p>
            <a:fld id="{8B6F2B5F-4809-4BC6-888E-A8408ED31015}" type="datetimeFigureOut">
              <a:rPr lang="de-DE" smtClean="0"/>
              <a:t>19.06.2023</a:t>
            </a:fld>
            <a:endParaRPr lang="de-DE"/>
          </a:p>
        </p:txBody>
      </p:sp>
      <p:sp>
        <p:nvSpPr>
          <p:cNvPr id="6" name="Fußzeilenplatzhalter 5">
            <a:extLst>
              <a:ext uri="{FF2B5EF4-FFF2-40B4-BE49-F238E27FC236}">
                <a16:creationId xmlns:a16="http://schemas.microsoft.com/office/drawing/2014/main" id="{B46541CE-D81B-4B27-842D-991DA8F790FB}"/>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D8BBECD4-4C83-465C-9C9A-66E3E09A55D9}"/>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1664110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D2E09B4B-0C72-4A89-BE88-E9B530E53C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289269BE-5432-4A4C-8905-271647AFDE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1D35930-25E1-464B-A7F4-89C0B3BBCA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6F2B5F-4809-4BC6-888E-A8408ED31015}" type="datetimeFigureOut">
              <a:rPr lang="de-DE" smtClean="0"/>
              <a:t>19.06.2023</a:t>
            </a:fld>
            <a:endParaRPr lang="de-DE"/>
          </a:p>
        </p:txBody>
      </p:sp>
      <p:sp>
        <p:nvSpPr>
          <p:cNvPr id="5" name="Fußzeilenplatzhalter 4">
            <a:extLst>
              <a:ext uri="{FF2B5EF4-FFF2-40B4-BE49-F238E27FC236}">
                <a16:creationId xmlns:a16="http://schemas.microsoft.com/office/drawing/2014/main" id="{EEAA97F9-32CD-4537-8A9A-8FCE056060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FDD20F71-CF67-4FAB-BF87-407C438595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CD82B1-2EA3-4117-9855-D26578CE5984}" type="slidenum">
              <a:rPr lang="de-DE" smtClean="0"/>
              <a:t>‹Nr.›</a:t>
            </a:fld>
            <a:endParaRPr lang="de-DE"/>
          </a:p>
        </p:txBody>
      </p:sp>
    </p:spTree>
    <p:extLst>
      <p:ext uri="{BB962C8B-B14F-4D97-AF65-F5344CB8AC3E}">
        <p14:creationId xmlns:p14="http://schemas.microsoft.com/office/powerpoint/2010/main" val="2444528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svg"/><Relationship Id="rId12" Type="http://schemas.openxmlformats.org/officeDocument/2006/relationships/image" Target="../media/image10.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sv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Rechteck 161">
            <a:extLst>
              <a:ext uri="{FF2B5EF4-FFF2-40B4-BE49-F238E27FC236}">
                <a16:creationId xmlns:a16="http://schemas.microsoft.com/office/drawing/2014/main" id="{F47877FD-5F38-494C-85EC-FEF25142B55F}"/>
              </a:ext>
            </a:extLst>
          </p:cNvPr>
          <p:cNvSpPr/>
          <p:nvPr/>
        </p:nvSpPr>
        <p:spPr>
          <a:xfrm>
            <a:off x="357385" y="1485033"/>
            <a:ext cx="1016526" cy="2043601"/>
          </a:xfrm>
          <a:prstGeom prst="rect">
            <a:avLst/>
          </a:prstGeom>
          <a:solidFill>
            <a:srgbClr val="B9B7B7"/>
          </a:solidFill>
          <a:ln>
            <a:noFill/>
          </a:ln>
          <a:effectLst/>
        </p:spPr>
        <p:style>
          <a:lnRef idx="1">
            <a:schemeClr val="accent6"/>
          </a:lnRef>
          <a:fillRef idx="2">
            <a:schemeClr val="accent6"/>
          </a:fillRef>
          <a:effectRef idx="1">
            <a:schemeClr val="accent6"/>
          </a:effectRef>
          <a:fontRef idx="minor">
            <a:schemeClr val="dk1"/>
          </a:fontRef>
        </p:style>
        <p:txBody>
          <a:bodyPr lIns="36000" tIns="108000" rIns="36000" bIns="108000" rtlCol="0" anchor="ctr"/>
          <a:lstStyle/>
          <a:p>
            <a:pPr algn="ctr"/>
            <a:endParaRPr lang="de-DE" sz="750"/>
          </a:p>
        </p:txBody>
      </p:sp>
      <p:sp>
        <p:nvSpPr>
          <p:cNvPr id="2" name="Titel 1">
            <a:extLst>
              <a:ext uri="{FF2B5EF4-FFF2-40B4-BE49-F238E27FC236}">
                <a16:creationId xmlns:a16="http://schemas.microsoft.com/office/drawing/2014/main" id="{FB3B76AB-3646-4E8F-AE51-3D81A78ABA1F}"/>
              </a:ext>
            </a:extLst>
          </p:cNvPr>
          <p:cNvSpPr>
            <a:spLocks noGrp="1"/>
          </p:cNvSpPr>
          <p:nvPr>
            <p:ph type="ctrTitle"/>
          </p:nvPr>
        </p:nvSpPr>
        <p:spPr>
          <a:xfrm>
            <a:off x="1495425" y="35577"/>
            <a:ext cx="9144000" cy="198626"/>
          </a:xfrm>
          <a:ln>
            <a:noFill/>
          </a:ln>
          <a:effectLst/>
        </p:spPr>
        <p:txBody>
          <a:bodyPr lIns="36000" tIns="108000" rIns="36000" bIns="108000" anchor="ctr" anchorCtr="0">
            <a:noAutofit/>
          </a:bodyPr>
          <a:lstStyle/>
          <a:p>
            <a:r>
              <a:rPr lang="de-DE" sz="1400" dirty="0">
                <a:latin typeface="Berlin Sans FB Demi" panose="020E0802020502020306" pitchFamily="34" charset="0"/>
              </a:rPr>
              <a:t>Anpassbarer Ablaufplan 3-j. Bachelor</a:t>
            </a:r>
          </a:p>
        </p:txBody>
      </p:sp>
      <p:sp>
        <p:nvSpPr>
          <p:cNvPr id="88" name="Titel 1">
            <a:extLst>
              <a:ext uri="{FF2B5EF4-FFF2-40B4-BE49-F238E27FC236}">
                <a16:creationId xmlns:a16="http://schemas.microsoft.com/office/drawing/2014/main" id="{612C50DB-1D60-4058-9FF4-EA0757DF9DAC}"/>
              </a:ext>
            </a:extLst>
          </p:cNvPr>
          <p:cNvSpPr txBox="1">
            <a:spLocks/>
          </p:cNvSpPr>
          <p:nvPr/>
        </p:nvSpPr>
        <p:spPr>
          <a:xfrm>
            <a:off x="30807" y="272053"/>
            <a:ext cx="9197265" cy="222103"/>
          </a:xfrm>
          <a:prstGeom prst="rect">
            <a:avLst/>
          </a:prstGeom>
          <a:gradFill flip="none" rotWithShape="1">
            <a:gsLst>
              <a:gs pos="0">
                <a:srgbClr val="D3F5DB"/>
              </a:gs>
              <a:gs pos="100000">
                <a:schemeClr val="accent1">
                  <a:lumMod val="45000"/>
                  <a:lumOff val="55000"/>
                </a:schemeClr>
              </a:gs>
              <a:gs pos="100000">
                <a:schemeClr val="accent1">
                  <a:lumMod val="45000"/>
                  <a:lumOff val="55000"/>
                </a:schemeClr>
              </a:gs>
              <a:gs pos="100000">
                <a:schemeClr val="accent1">
                  <a:lumMod val="30000"/>
                  <a:lumOff val="70000"/>
                </a:schemeClr>
              </a:gs>
            </a:gsLst>
            <a:lin ang="0" scaled="1"/>
            <a:tileRect/>
          </a:gradFill>
          <a:ln>
            <a:noFill/>
          </a:ln>
          <a:effectLst/>
        </p:spPr>
        <p:txBody>
          <a:bodyPr vert="horz" lIns="36000" tIns="108000" rIns="36000" bIns="10800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de-DE" sz="1100" b="1" dirty="0">
                <a:latin typeface="+mn-lt"/>
              </a:rPr>
              <a:t>Basismodule (grün)     +     Aufbaumodule (blau)</a:t>
            </a:r>
          </a:p>
        </p:txBody>
      </p:sp>
      <p:sp>
        <p:nvSpPr>
          <p:cNvPr id="89" name="Titel 1">
            <a:extLst>
              <a:ext uri="{FF2B5EF4-FFF2-40B4-BE49-F238E27FC236}">
                <a16:creationId xmlns:a16="http://schemas.microsoft.com/office/drawing/2014/main" id="{03B0EA9F-1BB7-4F24-BA68-716FD2BF72BF}"/>
              </a:ext>
            </a:extLst>
          </p:cNvPr>
          <p:cNvSpPr txBox="1">
            <a:spLocks/>
          </p:cNvSpPr>
          <p:nvPr/>
        </p:nvSpPr>
        <p:spPr>
          <a:xfrm>
            <a:off x="9297472" y="265263"/>
            <a:ext cx="2841824" cy="215546"/>
          </a:xfrm>
          <a:prstGeom prst="rect">
            <a:avLst/>
          </a:prstGeom>
          <a:gradFill>
            <a:gsLst>
              <a:gs pos="0">
                <a:srgbClr val="F2E2F2"/>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p:spPr>
        <p:txBody>
          <a:bodyPr vert="horz" lIns="36000" tIns="108000" rIns="36000" bIns="10800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de-DE" sz="1100" b="1" dirty="0"/>
              <a:t>Ergänzungsbereich </a:t>
            </a:r>
            <a:r>
              <a:rPr lang="de-DE" sz="1100" b="1"/>
              <a:t>&amp; Praktikum</a:t>
            </a:r>
            <a:endParaRPr lang="de-DE" sz="1100" b="1" dirty="0"/>
          </a:p>
        </p:txBody>
      </p:sp>
      <p:grpSp>
        <p:nvGrpSpPr>
          <p:cNvPr id="22" name="Gruppieren 21">
            <a:extLst>
              <a:ext uri="{FF2B5EF4-FFF2-40B4-BE49-F238E27FC236}">
                <a16:creationId xmlns:a16="http://schemas.microsoft.com/office/drawing/2014/main" id="{CD34E56C-CE70-4150-97F9-DA143323B43E}"/>
              </a:ext>
            </a:extLst>
          </p:cNvPr>
          <p:cNvGrpSpPr/>
          <p:nvPr/>
        </p:nvGrpSpPr>
        <p:grpSpPr>
          <a:xfrm>
            <a:off x="373402" y="518630"/>
            <a:ext cx="1259046" cy="914400"/>
            <a:chOff x="373402" y="518630"/>
            <a:chExt cx="1259046" cy="914400"/>
          </a:xfrm>
        </p:grpSpPr>
        <p:sp>
          <p:nvSpPr>
            <p:cNvPr id="15" name="Rechteck 14">
              <a:extLst>
                <a:ext uri="{FF2B5EF4-FFF2-40B4-BE49-F238E27FC236}">
                  <a16:creationId xmlns:a16="http://schemas.microsoft.com/office/drawing/2014/main" id="{96A8BB72-8190-46DA-8B4C-A9036C0C2BB4}"/>
                </a:ext>
              </a:extLst>
            </p:cNvPr>
            <p:cNvSpPr/>
            <p:nvPr/>
          </p:nvSpPr>
          <p:spPr>
            <a:xfrm>
              <a:off x="373402" y="518630"/>
              <a:ext cx="1259046" cy="914400"/>
            </a:xfrm>
            <a:prstGeom prst="rect">
              <a:avLst/>
            </a:prstGeom>
            <a:solidFill>
              <a:srgbClr val="D3F5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36000" tIns="108000" rIns="36000" bIns="108000" rtlCol="0" anchor="ctr"/>
            <a:lstStyle/>
            <a:p>
              <a:pPr algn="ctr"/>
              <a:r>
                <a:rPr lang="de-DE" sz="750" dirty="0">
                  <a:solidFill>
                    <a:schemeClr val="tx1"/>
                  </a:solidFill>
                </a:rPr>
                <a:t>M1: Differentielle Psychologie </a:t>
              </a:r>
              <a:br>
                <a:rPr lang="de-DE" sz="750" dirty="0">
                  <a:solidFill>
                    <a:schemeClr val="tx1"/>
                  </a:solidFill>
                </a:rPr>
              </a:br>
              <a:br>
                <a:rPr lang="de-DE" sz="750" dirty="0">
                  <a:solidFill>
                    <a:schemeClr val="tx1"/>
                  </a:solidFill>
                </a:rPr>
              </a:br>
              <a:r>
                <a:rPr lang="de-DE" sz="750" dirty="0">
                  <a:solidFill>
                    <a:schemeClr val="tx1"/>
                  </a:solidFill>
                </a:rPr>
                <a:t>VL/Ü Differentielle Psychologie &amp; Persönlichkeitsforschung</a:t>
              </a:r>
              <a:br>
                <a:rPr lang="de-DE" sz="750" dirty="0">
                  <a:solidFill>
                    <a:schemeClr val="tx1"/>
                  </a:solidFill>
                </a:rPr>
              </a:br>
              <a:endParaRPr lang="de-DE" sz="750" dirty="0">
                <a:solidFill>
                  <a:schemeClr val="tx1"/>
                </a:solidFill>
              </a:endParaRPr>
            </a:p>
            <a:p>
              <a:pPr algn="ctr"/>
              <a:r>
                <a:rPr lang="de-DE" sz="750" dirty="0">
                  <a:solidFill>
                    <a:schemeClr val="tx1"/>
                  </a:solidFill>
                </a:rPr>
                <a:t>5;4</a:t>
              </a:r>
            </a:p>
          </p:txBody>
        </p:sp>
        <p:pic>
          <p:nvPicPr>
            <p:cNvPr id="4" name="Grafik 3" descr="Schneeflocke">
              <a:extLst>
                <a:ext uri="{FF2B5EF4-FFF2-40B4-BE49-F238E27FC236}">
                  <a16:creationId xmlns:a16="http://schemas.microsoft.com/office/drawing/2014/main" id="{FF23D2B9-CF5A-4DC2-AC64-176395CC3CF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51614" y="1253199"/>
              <a:ext cx="175259" cy="175259"/>
            </a:xfrm>
            <a:prstGeom prst="rect">
              <a:avLst/>
            </a:prstGeom>
          </p:spPr>
        </p:pic>
      </p:grpSp>
      <p:grpSp>
        <p:nvGrpSpPr>
          <p:cNvPr id="74" name="Gruppieren 73">
            <a:extLst>
              <a:ext uri="{FF2B5EF4-FFF2-40B4-BE49-F238E27FC236}">
                <a16:creationId xmlns:a16="http://schemas.microsoft.com/office/drawing/2014/main" id="{85147F18-3E53-4630-8EC8-AFCDC0B64173}"/>
              </a:ext>
            </a:extLst>
          </p:cNvPr>
          <p:cNvGrpSpPr/>
          <p:nvPr/>
        </p:nvGrpSpPr>
        <p:grpSpPr>
          <a:xfrm>
            <a:off x="7584759" y="528975"/>
            <a:ext cx="1259046" cy="916000"/>
            <a:chOff x="7562274" y="528975"/>
            <a:chExt cx="1259046" cy="916000"/>
          </a:xfrm>
        </p:grpSpPr>
        <p:sp>
          <p:nvSpPr>
            <p:cNvPr id="49" name="Rechteck 48">
              <a:extLst>
                <a:ext uri="{FF2B5EF4-FFF2-40B4-BE49-F238E27FC236}">
                  <a16:creationId xmlns:a16="http://schemas.microsoft.com/office/drawing/2014/main" id="{86621697-DF27-47C8-B18E-3D5FE65BBF3C}"/>
                </a:ext>
              </a:extLst>
            </p:cNvPr>
            <p:cNvSpPr/>
            <p:nvPr/>
          </p:nvSpPr>
          <p:spPr>
            <a:xfrm>
              <a:off x="7562274" y="528975"/>
              <a:ext cx="1259046" cy="914400"/>
            </a:xfrm>
            <a:prstGeom prst="rect">
              <a:avLst/>
            </a:prstGeom>
            <a:solidFill>
              <a:srgbClr val="D3F5D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 7: Statistik</a:t>
              </a:r>
              <a:br>
                <a:rPr lang="de-DE" sz="750" dirty="0">
                  <a:solidFill>
                    <a:schemeClr val="tx1"/>
                  </a:solidFill>
                </a:rPr>
              </a:br>
              <a:br>
                <a:rPr lang="de-DE" sz="750" dirty="0">
                  <a:solidFill>
                    <a:schemeClr val="tx1"/>
                  </a:solidFill>
                </a:rPr>
              </a:br>
              <a:br>
                <a:rPr lang="de-DE" sz="750" dirty="0">
                  <a:solidFill>
                    <a:schemeClr val="tx1"/>
                  </a:solidFill>
                </a:rPr>
              </a:br>
              <a:r>
                <a:rPr lang="de-DE" sz="750" dirty="0">
                  <a:solidFill>
                    <a:schemeClr val="tx1"/>
                  </a:solidFill>
                </a:rPr>
                <a:t>VL/Ü Statistik 1</a:t>
              </a:r>
              <a:br>
                <a:rPr lang="de-DE" sz="750" dirty="0">
                  <a:solidFill>
                    <a:schemeClr val="tx1"/>
                  </a:solidFill>
                </a:rPr>
              </a:br>
              <a:br>
                <a:rPr lang="de-DE" sz="750" dirty="0">
                  <a:solidFill>
                    <a:schemeClr val="tx1"/>
                  </a:solidFill>
                </a:rPr>
              </a:br>
              <a:endParaRPr lang="de-DE" sz="750" dirty="0">
                <a:solidFill>
                  <a:schemeClr val="tx1"/>
                </a:solidFill>
              </a:endParaRPr>
            </a:p>
            <a:p>
              <a:pPr algn="ctr"/>
              <a:r>
                <a:rPr lang="de-DE" sz="750" dirty="0">
                  <a:solidFill>
                    <a:schemeClr val="tx1"/>
                  </a:solidFill>
                </a:rPr>
                <a:t>5;4</a:t>
              </a:r>
            </a:p>
          </p:txBody>
        </p:sp>
        <p:pic>
          <p:nvPicPr>
            <p:cNvPr id="66" name="Grafik 65" descr="Schneeflocke">
              <a:extLst>
                <a:ext uri="{FF2B5EF4-FFF2-40B4-BE49-F238E27FC236}">
                  <a16:creationId xmlns:a16="http://schemas.microsoft.com/office/drawing/2014/main" id="{02FEC263-9163-41F4-A872-AA445F223C1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633752" y="1269716"/>
              <a:ext cx="175259" cy="175259"/>
            </a:xfrm>
            <a:prstGeom prst="rect">
              <a:avLst/>
            </a:prstGeom>
          </p:spPr>
        </p:pic>
      </p:grpSp>
      <p:sp>
        <p:nvSpPr>
          <p:cNvPr id="18" name="Rechteck 17">
            <a:extLst>
              <a:ext uri="{FF2B5EF4-FFF2-40B4-BE49-F238E27FC236}">
                <a16:creationId xmlns:a16="http://schemas.microsoft.com/office/drawing/2014/main" id="{744D13E9-2D7C-4F2D-AB28-9FEF4E9E54B8}"/>
              </a:ext>
            </a:extLst>
          </p:cNvPr>
          <p:cNvSpPr/>
          <p:nvPr/>
        </p:nvSpPr>
        <p:spPr>
          <a:xfrm>
            <a:off x="409926" y="2537578"/>
            <a:ext cx="914400" cy="914400"/>
          </a:xfrm>
          <a:prstGeom prst="rect">
            <a:avLst/>
          </a:prstGeom>
          <a:solidFill>
            <a:srgbClr val="D3F5D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M6: Entwicklungs- &amp; Päd. Psycholog.</a:t>
            </a:r>
            <a:br>
              <a:rPr lang="de-DE" sz="750" dirty="0">
                <a:solidFill>
                  <a:schemeClr val="tx1"/>
                </a:solidFill>
              </a:rPr>
            </a:br>
            <a:br>
              <a:rPr lang="de-DE" sz="750" dirty="0">
                <a:solidFill>
                  <a:schemeClr val="tx1"/>
                </a:solidFill>
              </a:rPr>
            </a:br>
            <a:r>
              <a:rPr lang="de-DE" sz="750" dirty="0">
                <a:solidFill>
                  <a:schemeClr val="tx1"/>
                </a:solidFill>
              </a:rPr>
              <a:t>VL Vertiefung Entwicklungspsychol.</a:t>
            </a:r>
            <a:br>
              <a:rPr lang="de-DE" sz="750" dirty="0">
                <a:solidFill>
                  <a:schemeClr val="tx1"/>
                </a:solidFill>
              </a:rPr>
            </a:br>
            <a:br>
              <a:rPr lang="de-DE" sz="750" dirty="0">
                <a:solidFill>
                  <a:schemeClr val="tx1"/>
                </a:solidFill>
              </a:rPr>
            </a:br>
            <a:r>
              <a:rPr lang="de-DE" sz="750" dirty="0">
                <a:solidFill>
                  <a:schemeClr val="tx1"/>
                </a:solidFill>
              </a:rPr>
              <a:t>4; 2</a:t>
            </a:r>
          </a:p>
        </p:txBody>
      </p:sp>
      <p:pic>
        <p:nvPicPr>
          <p:cNvPr id="67" name="Grafik 66" descr="Schneeflocke">
            <a:extLst>
              <a:ext uri="{FF2B5EF4-FFF2-40B4-BE49-F238E27FC236}">
                <a16:creationId xmlns:a16="http://schemas.microsoft.com/office/drawing/2014/main" id="{17659BA7-8F18-4E35-A65C-6F21E872D0F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7366" y="3275721"/>
            <a:ext cx="175259" cy="175259"/>
          </a:xfrm>
          <a:prstGeom prst="rect">
            <a:avLst/>
          </a:prstGeom>
        </p:spPr>
      </p:pic>
      <p:pic>
        <p:nvPicPr>
          <p:cNvPr id="10" name="Grafik 9" descr="Sonne">
            <a:extLst>
              <a:ext uri="{FF2B5EF4-FFF2-40B4-BE49-F238E27FC236}">
                <a16:creationId xmlns:a16="http://schemas.microsoft.com/office/drawing/2014/main" id="{B64F5C0B-C385-4E92-BF3E-712F58E876F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928880" y="6610215"/>
            <a:ext cx="175259" cy="175259"/>
          </a:xfrm>
          <a:prstGeom prst="rect">
            <a:avLst/>
          </a:prstGeom>
        </p:spPr>
      </p:pic>
      <p:sp>
        <p:nvSpPr>
          <p:cNvPr id="76" name="Textfeld 75">
            <a:extLst>
              <a:ext uri="{FF2B5EF4-FFF2-40B4-BE49-F238E27FC236}">
                <a16:creationId xmlns:a16="http://schemas.microsoft.com/office/drawing/2014/main" id="{EF26350C-0394-4B2F-B6D2-4B74CAFBA046}"/>
              </a:ext>
            </a:extLst>
          </p:cNvPr>
          <p:cNvSpPr txBox="1"/>
          <p:nvPr/>
        </p:nvSpPr>
        <p:spPr>
          <a:xfrm>
            <a:off x="3086335" y="6509573"/>
            <a:ext cx="2277103" cy="379692"/>
          </a:xfrm>
          <a:prstGeom prst="rect">
            <a:avLst/>
          </a:prstGeom>
          <a:noFill/>
          <a:ln>
            <a:noFill/>
          </a:ln>
        </p:spPr>
        <p:txBody>
          <a:bodyPr wrap="square" lIns="36000" tIns="108000" rIns="36000" bIns="108000" rtlCol="0">
            <a:spAutoFit/>
          </a:bodyPr>
          <a:lstStyle/>
          <a:p>
            <a:r>
              <a:rPr lang="de-DE" sz="1050" dirty="0"/>
              <a:t>Wird @UKN nur im SoSe angeboten</a:t>
            </a:r>
          </a:p>
        </p:txBody>
      </p:sp>
      <p:grpSp>
        <p:nvGrpSpPr>
          <p:cNvPr id="94" name="Gruppieren 93">
            <a:extLst>
              <a:ext uri="{FF2B5EF4-FFF2-40B4-BE49-F238E27FC236}">
                <a16:creationId xmlns:a16="http://schemas.microsoft.com/office/drawing/2014/main" id="{B3A28285-354B-401F-981B-5367C308100E}"/>
              </a:ext>
            </a:extLst>
          </p:cNvPr>
          <p:cNvGrpSpPr/>
          <p:nvPr/>
        </p:nvGrpSpPr>
        <p:grpSpPr>
          <a:xfrm>
            <a:off x="1408799" y="1536014"/>
            <a:ext cx="914400" cy="916068"/>
            <a:chOff x="1373287" y="1536014"/>
            <a:chExt cx="914400" cy="916068"/>
          </a:xfrm>
        </p:grpSpPr>
        <p:sp>
          <p:nvSpPr>
            <p:cNvPr id="6" name="Rechteck 5">
              <a:extLst>
                <a:ext uri="{FF2B5EF4-FFF2-40B4-BE49-F238E27FC236}">
                  <a16:creationId xmlns:a16="http://schemas.microsoft.com/office/drawing/2014/main" id="{0AEF137E-DEC2-459A-8AD5-C53DC7767F01}"/>
                </a:ext>
              </a:extLst>
            </p:cNvPr>
            <p:cNvSpPr/>
            <p:nvPr/>
          </p:nvSpPr>
          <p:spPr>
            <a:xfrm>
              <a:off x="1373287" y="1536014"/>
              <a:ext cx="914400" cy="914400"/>
            </a:xfrm>
            <a:prstGeom prst="rect">
              <a:avLst/>
            </a:prstGeom>
            <a:solidFill>
              <a:srgbClr val="D3F5D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M6: Entwicklungs- &amp; Päd. Psycholog.</a:t>
              </a:r>
              <a:br>
                <a:rPr lang="de-DE" sz="750" dirty="0">
                  <a:solidFill>
                    <a:schemeClr val="tx1"/>
                  </a:solidFill>
                </a:rPr>
              </a:br>
              <a:br>
                <a:rPr lang="de-DE" sz="600" dirty="0">
                  <a:solidFill>
                    <a:schemeClr val="tx1"/>
                  </a:solidFill>
                </a:rPr>
              </a:br>
              <a:r>
                <a:rPr lang="de-DE" sz="750" dirty="0">
                  <a:solidFill>
                    <a:schemeClr val="tx1"/>
                  </a:solidFill>
                </a:rPr>
                <a:t>S Entwickl.- &amp; Pädagog. Psychol.</a:t>
              </a:r>
              <a:br>
                <a:rPr lang="de-DE" sz="750" dirty="0">
                  <a:solidFill>
                    <a:schemeClr val="tx1"/>
                  </a:solidFill>
                </a:rPr>
              </a:br>
              <a:br>
                <a:rPr lang="de-DE" sz="600" dirty="0">
                  <a:solidFill>
                    <a:schemeClr val="tx1"/>
                  </a:solidFill>
                </a:rPr>
              </a:br>
              <a:r>
                <a:rPr lang="de-DE" sz="750" dirty="0">
                  <a:solidFill>
                    <a:schemeClr val="tx1"/>
                  </a:solidFill>
                </a:rPr>
                <a:t>3; 2</a:t>
              </a:r>
            </a:p>
          </p:txBody>
        </p:sp>
        <p:pic>
          <p:nvPicPr>
            <p:cNvPr id="77" name="Grafik 76" descr="Sonne">
              <a:extLst>
                <a:ext uri="{FF2B5EF4-FFF2-40B4-BE49-F238E27FC236}">
                  <a16:creationId xmlns:a16="http://schemas.microsoft.com/office/drawing/2014/main" id="{F8A2383B-92F3-475A-A2E1-4E5212825F0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108671" y="2276823"/>
              <a:ext cx="175259" cy="175259"/>
            </a:xfrm>
            <a:prstGeom prst="rect">
              <a:avLst/>
            </a:prstGeom>
          </p:spPr>
        </p:pic>
      </p:grpSp>
      <p:sp>
        <p:nvSpPr>
          <p:cNvPr id="7" name="Rechteck 6">
            <a:extLst>
              <a:ext uri="{FF2B5EF4-FFF2-40B4-BE49-F238E27FC236}">
                <a16:creationId xmlns:a16="http://schemas.microsoft.com/office/drawing/2014/main" id="{F59881BD-1783-4220-82B7-2C797C741565}"/>
              </a:ext>
            </a:extLst>
          </p:cNvPr>
          <p:cNvSpPr/>
          <p:nvPr/>
        </p:nvSpPr>
        <p:spPr>
          <a:xfrm>
            <a:off x="412456" y="1534986"/>
            <a:ext cx="914400" cy="914400"/>
          </a:xfrm>
          <a:prstGeom prst="rect">
            <a:avLst/>
          </a:prstGeom>
          <a:solidFill>
            <a:srgbClr val="D3F5D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M6: Entwicklungs- &amp; Päd. Psycholog.</a:t>
            </a:r>
            <a:br>
              <a:rPr lang="de-DE" sz="750" dirty="0">
                <a:solidFill>
                  <a:schemeClr val="tx1"/>
                </a:solidFill>
              </a:rPr>
            </a:br>
            <a:br>
              <a:rPr lang="de-DE" sz="600" dirty="0">
                <a:solidFill>
                  <a:schemeClr val="tx1"/>
                </a:solidFill>
              </a:rPr>
            </a:br>
            <a:r>
              <a:rPr lang="de-DE" sz="750" dirty="0">
                <a:solidFill>
                  <a:schemeClr val="tx1"/>
                </a:solidFill>
              </a:rPr>
              <a:t>VL Einführung Entwicklungs- &amp; Pädagog. Psychol.</a:t>
            </a:r>
            <a:br>
              <a:rPr lang="de-DE" sz="750" dirty="0">
                <a:solidFill>
                  <a:schemeClr val="tx1"/>
                </a:solidFill>
              </a:rPr>
            </a:br>
            <a:endParaRPr lang="de-DE" sz="600" dirty="0">
              <a:solidFill>
                <a:schemeClr val="tx1"/>
              </a:solidFill>
            </a:endParaRPr>
          </a:p>
          <a:p>
            <a:pPr algn="ctr"/>
            <a:r>
              <a:rPr lang="de-DE" sz="750" dirty="0">
                <a:solidFill>
                  <a:schemeClr val="tx1"/>
                </a:solidFill>
              </a:rPr>
              <a:t>4; 2</a:t>
            </a:r>
          </a:p>
        </p:txBody>
      </p:sp>
      <p:pic>
        <p:nvPicPr>
          <p:cNvPr id="78" name="Grafik 77" descr="Sonne">
            <a:extLst>
              <a:ext uri="{FF2B5EF4-FFF2-40B4-BE49-F238E27FC236}">
                <a16:creationId xmlns:a16="http://schemas.microsoft.com/office/drawing/2014/main" id="{F8D0B857-EF8D-43F3-BA1F-0CE934B7059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48051" y="2279000"/>
            <a:ext cx="175259" cy="175259"/>
          </a:xfrm>
          <a:prstGeom prst="rect">
            <a:avLst/>
          </a:prstGeom>
        </p:spPr>
      </p:pic>
      <p:grpSp>
        <p:nvGrpSpPr>
          <p:cNvPr id="246" name="Gruppieren 245">
            <a:extLst>
              <a:ext uri="{FF2B5EF4-FFF2-40B4-BE49-F238E27FC236}">
                <a16:creationId xmlns:a16="http://schemas.microsoft.com/office/drawing/2014/main" id="{DD1DAEB0-6E25-4B72-8E77-67F9F5BBB92B}"/>
              </a:ext>
            </a:extLst>
          </p:cNvPr>
          <p:cNvGrpSpPr/>
          <p:nvPr/>
        </p:nvGrpSpPr>
        <p:grpSpPr>
          <a:xfrm>
            <a:off x="6508729" y="494148"/>
            <a:ext cx="1012323" cy="1987795"/>
            <a:chOff x="6508729" y="494148"/>
            <a:chExt cx="1012323" cy="1987795"/>
          </a:xfrm>
        </p:grpSpPr>
        <p:sp>
          <p:nvSpPr>
            <p:cNvPr id="53" name="Rechteck 52">
              <a:extLst>
                <a:ext uri="{FF2B5EF4-FFF2-40B4-BE49-F238E27FC236}">
                  <a16:creationId xmlns:a16="http://schemas.microsoft.com/office/drawing/2014/main" id="{58DA2D2C-942E-45BC-AAC2-DF77BB05BB08}"/>
                </a:ext>
              </a:extLst>
            </p:cNvPr>
            <p:cNvSpPr/>
            <p:nvPr/>
          </p:nvSpPr>
          <p:spPr>
            <a:xfrm>
              <a:off x="6508729" y="494148"/>
              <a:ext cx="1012323" cy="1987795"/>
            </a:xfrm>
            <a:prstGeom prst="rect">
              <a:avLst/>
            </a:prstGeom>
            <a:solidFill>
              <a:srgbClr val="B9B7B7"/>
            </a:solidFill>
            <a:ln>
              <a:noFill/>
            </a:ln>
            <a:effectLst/>
          </p:spPr>
          <p:style>
            <a:lnRef idx="1">
              <a:schemeClr val="accent2"/>
            </a:lnRef>
            <a:fillRef idx="2">
              <a:schemeClr val="accent2"/>
            </a:fillRef>
            <a:effectRef idx="1">
              <a:schemeClr val="accent2"/>
            </a:effectRef>
            <a:fontRef idx="minor">
              <a:schemeClr val="dk1"/>
            </a:fontRef>
          </p:style>
          <p:txBody>
            <a:bodyPr lIns="36000" tIns="108000" rIns="36000" bIns="108000" rtlCol="0" anchor="ctr"/>
            <a:lstStyle/>
            <a:p>
              <a:pPr algn="ctr"/>
              <a:endParaRPr lang="de-DE" sz="750"/>
            </a:p>
          </p:txBody>
        </p:sp>
        <p:grpSp>
          <p:nvGrpSpPr>
            <p:cNvPr id="73" name="Gruppieren 72">
              <a:extLst>
                <a:ext uri="{FF2B5EF4-FFF2-40B4-BE49-F238E27FC236}">
                  <a16:creationId xmlns:a16="http://schemas.microsoft.com/office/drawing/2014/main" id="{C87148BD-B9BA-4E21-9E6E-B39797CDDCE5}"/>
                </a:ext>
              </a:extLst>
            </p:cNvPr>
            <p:cNvGrpSpPr/>
            <p:nvPr/>
          </p:nvGrpSpPr>
          <p:grpSpPr>
            <a:xfrm>
              <a:off x="6547602" y="531824"/>
              <a:ext cx="915039" cy="920114"/>
              <a:chOff x="6532612" y="531824"/>
              <a:chExt cx="915039" cy="920114"/>
            </a:xfrm>
          </p:grpSpPr>
          <p:sp>
            <p:nvSpPr>
              <p:cNvPr id="5" name="Rechteck 4">
                <a:extLst>
                  <a:ext uri="{FF2B5EF4-FFF2-40B4-BE49-F238E27FC236}">
                    <a16:creationId xmlns:a16="http://schemas.microsoft.com/office/drawing/2014/main" id="{CC5025FD-EEBD-4E74-A2C2-9B11AE44E4E9}"/>
                  </a:ext>
                </a:extLst>
              </p:cNvPr>
              <p:cNvSpPr/>
              <p:nvPr/>
            </p:nvSpPr>
            <p:spPr>
              <a:xfrm>
                <a:off x="6532612" y="531824"/>
                <a:ext cx="914400" cy="914400"/>
              </a:xfrm>
              <a:prstGeom prst="rect">
                <a:avLst/>
              </a:prstGeom>
              <a:solidFill>
                <a:srgbClr val="D3F5D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M5: Biologische Psychologie</a:t>
                </a:r>
                <a:br>
                  <a:rPr lang="de-DE" sz="750" dirty="0">
                    <a:solidFill>
                      <a:schemeClr val="tx1"/>
                    </a:solidFill>
                  </a:rPr>
                </a:br>
                <a:br>
                  <a:rPr lang="de-DE" sz="750" dirty="0">
                    <a:solidFill>
                      <a:schemeClr val="tx1"/>
                    </a:solidFill>
                  </a:rPr>
                </a:br>
                <a:r>
                  <a:rPr lang="de-DE" sz="750" dirty="0">
                    <a:solidFill>
                      <a:schemeClr val="tx1"/>
                    </a:solidFill>
                  </a:rPr>
                  <a:t>VL Biologische Psychologie 1</a:t>
                </a:r>
                <a:br>
                  <a:rPr lang="de-DE" sz="750" dirty="0">
                    <a:solidFill>
                      <a:schemeClr val="tx1"/>
                    </a:solidFill>
                  </a:rPr>
                </a:br>
                <a:br>
                  <a:rPr lang="de-DE" sz="750" dirty="0">
                    <a:solidFill>
                      <a:schemeClr val="tx1"/>
                    </a:solidFill>
                  </a:rPr>
                </a:br>
                <a:r>
                  <a:rPr lang="de-DE" sz="750" dirty="0">
                    <a:solidFill>
                      <a:schemeClr val="tx1"/>
                    </a:solidFill>
                  </a:rPr>
                  <a:t>4; 2</a:t>
                </a:r>
              </a:p>
            </p:txBody>
          </p:sp>
          <p:pic>
            <p:nvPicPr>
              <p:cNvPr id="68" name="Grafik 67" descr="Schneeflocke">
                <a:extLst>
                  <a:ext uri="{FF2B5EF4-FFF2-40B4-BE49-F238E27FC236}">
                    <a16:creationId xmlns:a16="http://schemas.microsoft.com/office/drawing/2014/main" id="{1B3673CC-ECA9-46D7-9C5C-64BED275DC2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272392" y="1276679"/>
                <a:ext cx="175259" cy="175259"/>
              </a:xfrm>
              <a:prstGeom prst="rect">
                <a:avLst/>
              </a:prstGeom>
            </p:spPr>
          </p:pic>
        </p:grpSp>
        <p:grpSp>
          <p:nvGrpSpPr>
            <p:cNvPr id="131" name="Gruppieren 130">
              <a:extLst>
                <a:ext uri="{FF2B5EF4-FFF2-40B4-BE49-F238E27FC236}">
                  <a16:creationId xmlns:a16="http://schemas.microsoft.com/office/drawing/2014/main" id="{1B0D9FB3-5E04-496A-B322-FF2CCF427DBF}"/>
                </a:ext>
              </a:extLst>
            </p:cNvPr>
            <p:cNvGrpSpPr/>
            <p:nvPr/>
          </p:nvGrpSpPr>
          <p:grpSpPr>
            <a:xfrm>
              <a:off x="6547602" y="1525871"/>
              <a:ext cx="914537" cy="914400"/>
              <a:chOff x="6532612" y="1525871"/>
              <a:chExt cx="914537" cy="914400"/>
            </a:xfrm>
          </p:grpSpPr>
          <p:sp>
            <p:nvSpPr>
              <p:cNvPr id="52" name="Rechteck 51">
                <a:extLst>
                  <a:ext uri="{FF2B5EF4-FFF2-40B4-BE49-F238E27FC236}">
                    <a16:creationId xmlns:a16="http://schemas.microsoft.com/office/drawing/2014/main" id="{58F134F4-DD0B-405B-A7F8-B880B100D895}"/>
                  </a:ext>
                </a:extLst>
              </p:cNvPr>
              <p:cNvSpPr/>
              <p:nvPr/>
            </p:nvSpPr>
            <p:spPr>
              <a:xfrm>
                <a:off x="6532612" y="1525871"/>
                <a:ext cx="914400" cy="914400"/>
              </a:xfrm>
              <a:prstGeom prst="rect">
                <a:avLst/>
              </a:prstGeom>
              <a:solidFill>
                <a:srgbClr val="D3F5D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M5: Biologische Psychologie</a:t>
                </a:r>
                <a:br>
                  <a:rPr lang="de-DE" sz="750" dirty="0">
                    <a:solidFill>
                      <a:schemeClr val="tx1"/>
                    </a:solidFill>
                  </a:rPr>
                </a:br>
                <a:br>
                  <a:rPr lang="de-DE" sz="750" dirty="0">
                    <a:solidFill>
                      <a:schemeClr val="tx1"/>
                    </a:solidFill>
                  </a:rPr>
                </a:br>
                <a:r>
                  <a:rPr lang="de-DE" sz="750" dirty="0">
                    <a:solidFill>
                      <a:schemeClr val="tx1"/>
                    </a:solidFill>
                  </a:rPr>
                  <a:t>VL Biologische Psychologie 2</a:t>
                </a:r>
                <a:br>
                  <a:rPr lang="de-DE" sz="750" dirty="0">
                    <a:solidFill>
                      <a:schemeClr val="tx1"/>
                    </a:solidFill>
                  </a:rPr>
                </a:br>
                <a:br>
                  <a:rPr lang="de-DE" sz="750" dirty="0">
                    <a:solidFill>
                      <a:schemeClr val="tx1"/>
                    </a:solidFill>
                  </a:rPr>
                </a:br>
                <a:r>
                  <a:rPr lang="de-DE" sz="750" dirty="0">
                    <a:solidFill>
                      <a:schemeClr val="tx1"/>
                    </a:solidFill>
                  </a:rPr>
                  <a:t>4; 2</a:t>
                </a:r>
              </a:p>
            </p:txBody>
          </p:sp>
          <p:pic>
            <p:nvPicPr>
              <p:cNvPr id="81" name="Grafik 80" descr="Sonne">
                <a:extLst>
                  <a:ext uri="{FF2B5EF4-FFF2-40B4-BE49-F238E27FC236}">
                    <a16:creationId xmlns:a16="http://schemas.microsoft.com/office/drawing/2014/main" id="{28594F88-35B6-4CE0-B7A1-7EF7F78103C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271890" y="2259862"/>
                <a:ext cx="175259" cy="175259"/>
              </a:xfrm>
              <a:prstGeom prst="rect">
                <a:avLst/>
              </a:prstGeom>
            </p:spPr>
          </p:pic>
        </p:grpSp>
      </p:grpSp>
      <p:grpSp>
        <p:nvGrpSpPr>
          <p:cNvPr id="121" name="Gruppieren 120">
            <a:extLst>
              <a:ext uri="{FF2B5EF4-FFF2-40B4-BE49-F238E27FC236}">
                <a16:creationId xmlns:a16="http://schemas.microsoft.com/office/drawing/2014/main" id="{895C75FD-F6FF-4B19-8131-641EFB0CCF6D}"/>
              </a:ext>
            </a:extLst>
          </p:cNvPr>
          <p:cNvGrpSpPr/>
          <p:nvPr/>
        </p:nvGrpSpPr>
        <p:grpSpPr>
          <a:xfrm>
            <a:off x="4448065" y="1535784"/>
            <a:ext cx="917114" cy="916299"/>
            <a:chOff x="4448065" y="1535784"/>
            <a:chExt cx="917114" cy="916299"/>
          </a:xfrm>
        </p:grpSpPr>
        <p:sp>
          <p:nvSpPr>
            <p:cNvPr id="20" name="Rechteck 19">
              <a:extLst>
                <a:ext uri="{FF2B5EF4-FFF2-40B4-BE49-F238E27FC236}">
                  <a16:creationId xmlns:a16="http://schemas.microsoft.com/office/drawing/2014/main" id="{1487A142-C16D-4D4A-823C-257EC18E9B63}"/>
                </a:ext>
              </a:extLst>
            </p:cNvPr>
            <p:cNvSpPr/>
            <p:nvPr/>
          </p:nvSpPr>
          <p:spPr>
            <a:xfrm>
              <a:off x="4448065" y="1535784"/>
              <a:ext cx="914400" cy="914400"/>
            </a:xfrm>
            <a:prstGeom prst="rect">
              <a:avLst/>
            </a:prstGeom>
            <a:solidFill>
              <a:srgbClr val="D3F5D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M4: Allg. Psychologie 2</a:t>
              </a:r>
              <a:br>
                <a:rPr lang="de-DE" sz="750" dirty="0">
                  <a:solidFill>
                    <a:schemeClr val="tx1"/>
                  </a:solidFill>
                </a:rPr>
              </a:br>
              <a:br>
                <a:rPr lang="de-DE" sz="750" dirty="0">
                  <a:solidFill>
                    <a:schemeClr val="tx1"/>
                  </a:solidFill>
                </a:rPr>
              </a:br>
              <a:r>
                <a:rPr lang="de-DE" sz="750" dirty="0">
                  <a:solidFill>
                    <a:schemeClr val="tx1"/>
                  </a:solidFill>
                </a:rPr>
                <a:t>VL Lernen &amp; Gedächtnis</a:t>
              </a:r>
              <a:br>
                <a:rPr lang="de-DE" sz="750" dirty="0">
                  <a:solidFill>
                    <a:schemeClr val="tx1"/>
                  </a:solidFill>
                </a:rPr>
              </a:br>
              <a:br>
                <a:rPr lang="de-DE" sz="750" dirty="0">
                  <a:solidFill>
                    <a:schemeClr val="tx1"/>
                  </a:solidFill>
                </a:rPr>
              </a:br>
              <a:r>
                <a:rPr lang="de-DE" sz="750" dirty="0">
                  <a:solidFill>
                    <a:schemeClr val="tx1"/>
                  </a:solidFill>
                </a:rPr>
                <a:t>4; 2</a:t>
              </a:r>
            </a:p>
          </p:txBody>
        </p:sp>
        <p:pic>
          <p:nvPicPr>
            <p:cNvPr id="91" name="Grafik 90" descr="Sonne">
              <a:extLst>
                <a:ext uri="{FF2B5EF4-FFF2-40B4-BE49-F238E27FC236}">
                  <a16:creationId xmlns:a16="http://schemas.microsoft.com/office/drawing/2014/main" id="{9F56A293-7A17-46CF-8FA3-D6F6DEAE6CF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189920" y="2276824"/>
              <a:ext cx="175259" cy="175259"/>
            </a:xfrm>
            <a:prstGeom prst="rect">
              <a:avLst/>
            </a:prstGeom>
          </p:spPr>
        </p:pic>
      </p:grpSp>
      <p:grpSp>
        <p:nvGrpSpPr>
          <p:cNvPr id="123" name="Gruppieren 122">
            <a:extLst>
              <a:ext uri="{FF2B5EF4-FFF2-40B4-BE49-F238E27FC236}">
                <a16:creationId xmlns:a16="http://schemas.microsoft.com/office/drawing/2014/main" id="{13EDBE2E-0360-4BB2-B0F5-60898318DA77}"/>
              </a:ext>
            </a:extLst>
          </p:cNvPr>
          <p:cNvGrpSpPr/>
          <p:nvPr/>
        </p:nvGrpSpPr>
        <p:grpSpPr>
          <a:xfrm>
            <a:off x="5489822" y="1539400"/>
            <a:ext cx="914400" cy="914400"/>
            <a:chOff x="5489822" y="1539400"/>
            <a:chExt cx="914400" cy="914400"/>
          </a:xfrm>
        </p:grpSpPr>
        <p:sp>
          <p:nvSpPr>
            <p:cNvPr id="19" name="Rechteck 18">
              <a:extLst>
                <a:ext uri="{FF2B5EF4-FFF2-40B4-BE49-F238E27FC236}">
                  <a16:creationId xmlns:a16="http://schemas.microsoft.com/office/drawing/2014/main" id="{A4F7C815-A442-4383-9E3B-46DB52DD44C1}"/>
                </a:ext>
              </a:extLst>
            </p:cNvPr>
            <p:cNvSpPr/>
            <p:nvPr/>
          </p:nvSpPr>
          <p:spPr>
            <a:xfrm>
              <a:off x="5489822" y="1539400"/>
              <a:ext cx="914400" cy="914400"/>
            </a:xfrm>
            <a:prstGeom prst="rect">
              <a:avLst/>
            </a:prstGeom>
            <a:gradFill>
              <a:gsLst>
                <a:gs pos="0">
                  <a:srgbClr val="F9D7DC"/>
                </a:gs>
                <a:gs pos="71000">
                  <a:srgbClr val="F4BAC1"/>
                </a:gs>
                <a:gs pos="100000">
                  <a:srgbClr val="F3B7BE"/>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M9: Experimental- psychol. Praktikum</a:t>
              </a:r>
              <a:br>
                <a:rPr lang="de-DE" sz="750" dirty="0">
                  <a:solidFill>
                    <a:schemeClr val="tx1"/>
                  </a:solidFill>
                </a:rPr>
              </a:br>
              <a:br>
                <a:rPr lang="de-DE" sz="750" dirty="0">
                  <a:solidFill>
                    <a:schemeClr val="tx1"/>
                  </a:solidFill>
                </a:rPr>
              </a:br>
              <a:r>
                <a:rPr lang="de-DE" sz="750" dirty="0">
                  <a:solidFill>
                    <a:schemeClr val="tx1"/>
                  </a:solidFill>
                </a:rPr>
                <a:t>P ExPra 1</a:t>
              </a:r>
              <a:br>
                <a:rPr lang="de-DE" sz="750" dirty="0">
                  <a:solidFill>
                    <a:schemeClr val="tx1"/>
                  </a:solidFill>
                </a:rPr>
              </a:br>
              <a:r>
                <a:rPr lang="de-DE" sz="750" dirty="0">
                  <a:solidFill>
                    <a:schemeClr val="tx1"/>
                  </a:solidFill>
                </a:rPr>
                <a:t>(bis 4. FS)</a:t>
              </a:r>
              <a:br>
                <a:rPr lang="de-DE" sz="750" dirty="0">
                  <a:solidFill>
                    <a:schemeClr val="tx1"/>
                  </a:solidFill>
                </a:rPr>
              </a:br>
              <a:br>
                <a:rPr lang="de-DE" sz="750" dirty="0">
                  <a:solidFill>
                    <a:schemeClr val="tx1"/>
                  </a:solidFill>
                </a:rPr>
              </a:br>
              <a:r>
                <a:rPr lang="de-DE" sz="750" dirty="0">
                  <a:solidFill>
                    <a:schemeClr val="tx1"/>
                  </a:solidFill>
                </a:rPr>
                <a:t>3; 2</a:t>
              </a:r>
            </a:p>
          </p:txBody>
        </p:sp>
        <p:pic>
          <p:nvPicPr>
            <p:cNvPr id="92" name="Grafik 91" descr="Sonne">
              <a:extLst>
                <a:ext uri="{FF2B5EF4-FFF2-40B4-BE49-F238E27FC236}">
                  <a16:creationId xmlns:a16="http://schemas.microsoft.com/office/drawing/2014/main" id="{1AD82675-32F4-43B1-9144-16E5EC44546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223928" y="2275051"/>
              <a:ext cx="175259" cy="175259"/>
            </a:xfrm>
            <a:prstGeom prst="rect">
              <a:avLst/>
            </a:prstGeom>
          </p:spPr>
        </p:pic>
      </p:grpSp>
      <p:grpSp>
        <p:nvGrpSpPr>
          <p:cNvPr id="214" name="Gruppieren 213">
            <a:extLst>
              <a:ext uri="{FF2B5EF4-FFF2-40B4-BE49-F238E27FC236}">
                <a16:creationId xmlns:a16="http://schemas.microsoft.com/office/drawing/2014/main" id="{3E5118E0-F860-4BAF-A90F-6A7D06BEC925}"/>
              </a:ext>
            </a:extLst>
          </p:cNvPr>
          <p:cNvGrpSpPr/>
          <p:nvPr/>
        </p:nvGrpSpPr>
        <p:grpSpPr>
          <a:xfrm>
            <a:off x="4189094" y="3565427"/>
            <a:ext cx="914400" cy="914400"/>
            <a:chOff x="4189094" y="3565427"/>
            <a:chExt cx="914400" cy="914400"/>
          </a:xfrm>
        </p:grpSpPr>
        <p:sp>
          <p:nvSpPr>
            <p:cNvPr id="35" name="Rechteck 34">
              <a:extLst>
                <a:ext uri="{FF2B5EF4-FFF2-40B4-BE49-F238E27FC236}">
                  <a16:creationId xmlns:a16="http://schemas.microsoft.com/office/drawing/2014/main" id="{36307E68-EDB2-4E69-AF5C-B69A5C3FE4C6}"/>
                </a:ext>
              </a:extLst>
            </p:cNvPr>
            <p:cNvSpPr/>
            <p:nvPr/>
          </p:nvSpPr>
          <p:spPr>
            <a:xfrm>
              <a:off x="4189094" y="3565427"/>
              <a:ext cx="914400" cy="9144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M14: Psych. d. Gesundheit: Anwendung</a:t>
              </a:r>
              <a:br>
                <a:rPr lang="de-DE" sz="750" dirty="0">
                  <a:solidFill>
                    <a:schemeClr val="tx1"/>
                  </a:solidFill>
                </a:rPr>
              </a:br>
              <a:r>
                <a:rPr lang="de-DE" sz="750" dirty="0">
                  <a:solidFill>
                    <a:schemeClr val="tx1"/>
                  </a:solidFill>
                </a:rPr>
                <a:t> </a:t>
              </a:r>
              <a:br>
                <a:rPr lang="de-DE" sz="500" dirty="0">
                  <a:solidFill>
                    <a:schemeClr val="tx1"/>
                  </a:solidFill>
                </a:rPr>
              </a:br>
              <a:r>
                <a:rPr lang="de-DE" sz="750" dirty="0">
                  <a:solidFill>
                    <a:schemeClr val="tx1"/>
                  </a:solidFill>
                </a:rPr>
                <a:t>S Psychologie. d. Gesundheit</a:t>
              </a:r>
              <a:br>
                <a:rPr lang="de-DE" sz="750" dirty="0">
                  <a:solidFill>
                    <a:schemeClr val="tx1"/>
                  </a:solidFill>
                </a:rPr>
              </a:br>
              <a:br>
                <a:rPr lang="de-DE" sz="600" dirty="0">
                  <a:solidFill>
                    <a:schemeClr val="tx1"/>
                  </a:solidFill>
                </a:rPr>
              </a:br>
              <a:r>
                <a:rPr lang="de-DE" sz="750" dirty="0">
                  <a:solidFill>
                    <a:schemeClr val="tx1"/>
                  </a:solidFill>
                </a:rPr>
                <a:t>4; 2</a:t>
              </a:r>
            </a:p>
          </p:txBody>
        </p:sp>
        <p:pic>
          <p:nvPicPr>
            <p:cNvPr id="95" name="Grafik 94" descr="Sonne">
              <a:extLst>
                <a:ext uri="{FF2B5EF4-FFF2-40B4-BE49-F238E27FC236}">
                  <a16:creationId xmlns:a16="http://schemas.microsoft.com/office/drawing/2014/main" id="{2DF8F35B-1778-401B-8B3A-B85B25D064D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913477" y="4272481"/>
              <a:ext cx="175259" cy="175259"/>
            </a:xfrm>
            <a:prstGeom prst="rect">
              <a:avLst/>
            </a:prstGeom>
          </p:spPr>
        </p:pic>
      </p:grpSp>
      <p:grpSp>
        <p:nvGrpSpPr>
          <p:cNvPr id="244" name="Gruppieren 243">
            <a:extLst>
              <a:ext uri="{FF2B5EF4-FFF2-40B4-BE49-F238E27FC236}">
                <a16:creationId xmlns:a16="http://schemas.microsoft.com/office/drawing/2014/main" id="{B4652FC8-33B1-4A8F-9398-B678C57282A1}"/>
              </a:ext>
            </a:extLst>
          </p:cNvPr>
          <p:cNvGrpSpPr/>
          <p:nvPr/>
        </p:nvGrpSpPr>
        <p:grpSpPr>
          <a:xfrm>
            <a:off x="1566430" y="3542215"/>
            <a:ext cx="1975669" cy="1013763"/>
            <a:chOff x="1566430" y="3542215"/>
            <a:chExt cx="1975669" cy="1013763"/>
          </a:xfrm>
        </p:grpSpPr>
        <p:sp>
          <p:nvSpPr>
            <p:cNvPr id="163" name="Rechteck 162">
              <a:extLst>
                <a:ext uri="{FF2B5EF4-FFF2-40B4-BE49-F238E27FC236}">
                  <a16:creationId xmlns:a16="http://schemas.microsoft.com/office/drawing/2014/main" id="{EF5B377D-45C1-48FE-BD0B-C6F2A064B955}"/>
                </a:ext>
              </a:extLst>
            </p:cNvPr>
            <p:cNvSpPr/>
            <p:nvPr/>
          </p:nvSpPr>
          <p:spPr>
            <a:xfrm>
              <a:off x="1566430" y="3542215"/>
              <a:ext cx="1975669" cy="1013763"/>
            </a:xfrm>
            <a:prstGeom prst="rect">
              <a:avLst/>
            </a:prstGeom>
            <a:solidFill>
              <a:srgbClr val="B9B7B7"/>
            </a:solidFill>
            <a:ln>
              <a:noFill/>
            </a:ln>
            <a:effectLst/>
          </p:spPr>
          <p:style>
            <a:lnRef idx="1">
              <a:schemeClr val="accent6"/>
            </a:lnRef>
            <a:fillRef idx="2">
              <a:schemeClr val="accent6"/>
            </a:fillRef>
            <a:effectRef idx="1">
              <a:schemeClr val="accent6"/>
            </a:effectRef>
            <a:fontRef idx="minor">
              <a:schemeClr val="dk1"/>
            </a:fontRef>
          </p:style>
          <p:txBody>
            <a:bodyPr lIns="36000" tIns="108000" rIns="36000" bIns="108000" rtlCol="0" anchor="ctr"/>
            <a:lstStyle/>
            <a:p>
              <a:pPr algn="ctr"/>
              <a:endParaRPr lang="de-DE" sz="750"/>
            </a:p>
          </p:txBody>
        </p:sp>
        <p:grpSp>
          <p:nvGrpSpPr>
            <p:cNvPr id="212" name="Gruppieren 211">
              <a:extLst>
                <a:ext uri="{FF2B5EF4-FFF2-40B4-BE49-F238E27FC236}">
                  <a16:creationId xmlns:a16="http://schemas.microsoft.com/office/drawing/2014/main" id="{5DA8387A-D1F8-46D5-8BC4-F1F3204BE5E3}"/>
                </a:ext>
              </a:extLst>
            </p:cNvPr>
            <p:cNvGrpSpPr/>
            <p:nvPr/>
          </p:nvGrpSpPr>
          <p:grpSpPr>
            <a:xfrm>
              <a:off x="2576525" y="3590649"/>
              <a:ext cx="914400" cy="914400"/>
              <a:chOff x="2576525" y="3572893"/>
              <a:chExt cx="914400" cy="914400"/>
            </a:xfrm>
          </p:grpSpPr>
          <p:sp>
            <p:nvSpPr>
              <p:cNvPr id="36" name="Rechteck 35">
                <a:extLst>
                  <a:ext uri="{FF2B5EF4-FFF2-40B4-BE49-F238E27FC236}">
                    <a16:creationId xmlns:a16="http://schemas.microsoft.com/office/drawing/2014/main" id="{362382F6-CD0B-466E-BD0C-DEB6EB389031}"/>
                  </a:ext>
                </a:extLst>
              </p:cNvPr>
              <p:cNvSpPr/>
              <p:nvPr/>
            </p:nvSpPr>
            <p:spPr>
              <a:xfrm>
                <a:off x="2576525" y="3572893"/>
                <a:ext cx="914400" cy="914400"/>
              </a:xfrm>
              <a:prstGeom prst="rect">
                <a:avLst/>
              </a:prstGeom>
              <a:solidFill>
                <a:schemeClr val="accent1">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M13: Psych. d. Gesundheit: Grundlagen </a:t>
                </a:r>
                <a:br>
                  <a:rPr lang="de-DE" sz="750" dirty="0">
                    <a:solidFill>
                      <a:schemeClr val="tx1"/>
                    </a:solidFill>
                  </a:rPr>
                </a:br>
                <a:br>
                  <a:rPr lang="de-DE" sz="600" dirty="0">
                    <a:solidFill>
                      <a:schemeClr val="tx1"/>
                    </a:solidFill>
                  </a:rPr>
                </a:br>
                <a:r>
                  <a:rPr lang="de-DE" sz="750" dirty="0">
                    <a:solidFill>
                      <a:schemeClr val="tx1"/>
                    </a:solidFill>
                  </a:rPr>
                  <a:t>VL Psychologie d. Gesundheit 2</a:t>
                </a:r>
                <a:br>
                  <a:rPr lang="de-DE" sz="750" dirty="0">
                    <a:solidFill>
                      <a:schemeClr val="tx1"/>
                    </a:solidFill>
                  </a:rPr>
                </a:br>
                <a:br>
                  <a:rPr lang="de-DE" sz="600" dirty="0">
                    <a:solidFill>
                      <a:schemeClr val="tx1"/>
                    </a:solidFill>
                  </a:rPr>
                </a:br>
                <a:r>
                  <a:rPr lang="de-DE" sz="750" dirty="0">
                    <a:solidFill>
                      <a:schemeClr val="tx1"/>
                    </a:solidFill>
                  </a:rPr>
                  <a:t>4; 2</a:t>
                </a:r>
              </a:p>
            </p:txBody>
          </p:sp>
          <p:pic>
            <p:nvPicPr>
              <p:cNvPr id="93" name="Grafik 92" descr="Sonne">
                <a:extLst>
                  <a:ext uri="{FF2B5EF4-FFF2-40B4-BE49-F238E27FC236}">
                    <a16:creationId xmlns:a16="http://schemas.microsoft.com/office/drawing/2014/main" id="{7B75F74F-8719-4CAD-B04C-7F5221FF635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292989" y="4285504"/>
                <a:ext cx="175259" cy="175259"/>
              </a:xfrm>
              <a:prstGeom prst="rect">
                <a:avLst/>
              </a:prstGeom>
            </p:spPr>
          </p:pic>
        </p:grpSp>
        <p:grpSp>
          <p:nvGrpSpPr>
            <p:cNvPr id="211" name="Gruppieren 210">
              <a:extLst>
                <a:ext uri="{FF2B5EF4-FFF2-40B4-BE49-F238E27FC236}">
                  <a16:creationId xmlns:a16="http://schemas.microsoft.com/office/drawing/2014/main" id="{4BD1B9FE-468B-4324-863F-42A5231FC0F6}"/>
                </a:ext>
              </a:extLst>
            </p:cNvPr>
            <p:cNvGrpSpPr/>
            <p:nvPr/>
          </p:nvGrpSpPr>
          <p:grpSpPr>
            <a:xfrm>
              <a:off x="1614592" y="3590649"/>
              <a:ext cx="914400" cy="914400"/>
              <a:chOff x="1614592" y="3572893"/>
              <a:chExt cx="914400" cy="914400"/>
            </a:xfrm>
          </p:grpSpPr>
          <p:sp>
            <p:nvSpPr>
              <p:cNvPr id="37" name="Rechteck 36">
                <a:extLst>
                  <a:ext uri="{FF2B5EF4-FFF2-40B4-BE49-F238E27FC236}">
                    <a16:creationId xmlns:a16="http://schemas.microsoft.com/office/drawing/2014/main" id="{6E724232-8098-48AE-B5A1-86FBAB198D1D}"/>
                  </a:ext>
                </a:extLst>
              </p:cNvPr>
              <p:cNvSpPr/>
              <p:nvPr/>
            </p:nvSpPr>
            <p:spPr>
              <a:xfrm>
                <a:off x="1614592" y="3572893"/>
                <a:ext cx="914400" cy="914400"/>
              </a:xfrm>
              <a:prstGeom prst="rect">
                <a:avLst/>
              </a:prstGeom>
              <a:solidFill>
                <a:schemeClr val="accent1">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M13: Psych. d. Gesundheit: Grundlagen </a:t>
                </a:r>
                <a:br>
                  <a:rPr lang="de-DE" sz="750" dirty="0">
                    <a:solidFill>
                      <a:schemeClr val="tx1"/>
                    </a:solidFill>
                  </a:rPr>
                </a:br>
                <a:br>
                  <a:rPr lang="de-DE" sz="600" dirty="0">
                    <a:solidFill>
                      <a:schemeClr val="tx1"/>
                    </a:solidFill>
                  </a:rPr>
                </a:br>
                <a:r>
                  <a:rPr lang="de-DE" sz="750" dirty="0">
                    <a:solidFill>
                      <a:schemeClr val="tx1"/>
                    </a:solidFill>
                  </a:rPr>
                  <a:t>VL Psychologie d. Gesundheit 1</a:t>
                </a:r>
                <a:br>
                  <a:rPr lang="de-DE" sz="750" dirty="0">
                    <a:solidFill>
                      <a:schemeClr val="tx1"/>
                    </a:solidFill>
                  </a:rPr>
                </a:br>
                <a:br>
                  <a:rPr lang="de-DE" sz="600" dirty="0">
                    <a:solidFill>
                      <a:schemeClr val="tx1"/>
                    </a:solidFill>
                  </a:rPr>
                </a:br>
                <a:r>
                  <a:rPr lang="de-DE" sz="750" dirty="0">
                    <a:solidFill>
                      <a:schemeClr val="tx1"/>
                    </a:solidFill>
                  </a:rPr>
                  <a:t>4; 2</a:t>
                </a:r>
              </a:p>
            </p:txBody>
          </p:sp>
          <p:pic>
            <p:nvPicPr>
              <p:cNvPr id="96" name="Grafik 95" descr="Sonne">
                <a:extLst>
                  <a:ext uri="{FF2B5EF4-FFF2-40B4-BE49-F238E27FC236}">
                    <a16:creationId xmlns:a16="http://schemas.microsoft.com/office/drawing/2014/main" id="{15F8454B-C020-42E7-B04D-1B8FF65E4FD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337278" y="4292429"/>
                <a:ext cx="175259" cy="175259"/>
              </a:xfrm>
              <a:prstGeom prst="rect">
                <a:avLst/>
              </a:prstGeom>
            </p:spPr>
          </p:pic>
        </p:grpSp>
      </p:grpSp>
      <p:grpSp>
        <p:nvGrpSpPr>
          <p:cNvPr id="210" name="Gruppieren 209">
            <a:extLst>
              <a:ext uri="{FF2B5EF4-FFF2-40B4-BE49-F238E27FC236}">
                <a16:creationId xmlns:a16="http://schemas.microsoft.com/office/drawing/2014/main" id="{12EEF8FE-21E5-4100-B81C-114FF4FFA62A}"/>
              </a:ext>
            </a:extLst>
          </p:cNvPr>
          <p:cNvGrpSpPr/>
          <p:nvPr/>
        </p:nvGrpSpPr>
        <p:grpSpPr>
          <a:xfrm>
            <a:off x="373888" y="3580099"/>
            <a:ext cx="914400" cy="914400"/>
            <a:chOff x="373888" y="3580099"/>
            <a:chExt cx="914400" cy="914400"/>
          </a:xfrm>
        </p:grpSpPr>
        <p:sp>
          <p:nvSpPr>
            <p:cNvPr id="38" name="Rechteck 37">
              <a:extLst>
                <a:ext uri="{FF2B5EF4-FFF2-40B4-BE49-F238E27FC236}">
                  <a16:creationId xmlns:a16="http://schemas.microsoft.com/office/drawing/2014/main" id="{89A0128E-E5A8-4C46-B739-35942037ED09}"/>
                </a:ext>
              </a:extLst>
            </p:cNvPr>
            <p:cNvSpPr/>
            <p:nvPr/>
          </p:nvSpPr>
          <p:spPr>
            <a:xfrm>
              <a:off x="373888" y="3580099"/>
              <a:ext cx="914400" cy="9144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M12: Allg. Verfahrenslehre d. Psychotherapie</a:t>
              </a:r>
              <a:br>
                <a:rPr lang="de-DE" sz="750" dirty="0">
                  <a:solidFill>
                    <a:schemeClr val="tx1"/>
                  </a:solidFill>
                </a:rPr>
              </a:br>
              <a:r>
                <a:rPr lang="de-DE" sz="750" dirty="0">
                  <a:solidFill>
                    <a:schemeClr val="tx1"/>
                  </a:solidFill>
                </a:rPr>
                <a:t> </a:t>
              </a:r>
              <a:br>
                <a:rPr lang="de-DE" sz="600" dirty="0">
                  <a:solidFill>
                    <a:schemeClr val="tx1"/>
                  </a:solidFill>
                </a:rPr>
              </a:br>
              <a:r>
                <a:rPr lang="de-DE" sz="750" dirty="0">
                  <a:solidFill>
                    <a:schemeClr val="tx1"/>
                  </a:solidFill>
                </a:rPr>
                <a:t>VL Allg. Verfahrenslehre</a:t>
              </a:r>
              <a:br>
                <a:rPr lang="de-DE" sz="750" dirty="0">
                  <a:solidFill>
                    <a:schemeClr val="tx1"/>
                  </a:solidFill>
                </a:rPr>
              </a:br>
              <a:br>
                <a:rPr lang="de-DE" sz="500" dirty="0">
                  <a:solidFill>
                    <a:schemeClr val="tx1"/>
                  </a:solidFill>
                </a:rPr>
              </a:br>
              <a:r>
                <a:rPr lang="de-DE" sz="750" dirty="0">
                  <a:solidFill>
                    <a:schemeClr val="tx1"/>
                  </a:solidFill>
                </a:rPr>
                <a:t>4; 2</a:t>
              </a:r>
            </a:p>
          </p:txBody>
        </p:sp>
        <p:pic>
          <p:nvPicPr>
            <p:cNvPr id="97" name="Grafik 96" descr="Sonne">
              <a:extLst>
                <a:ext uri="{FF2B5EF4-FFF2-40B4-BE49-F238E27FC236}">
                  <a16:creationId xmlns:a16="http://schemas.microsoft.com/office/drawing/2014/main" id="{4DC9905D-AB98-424B-B6AA-70FB039AED2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99575" y="4294776"/>
              <a:ext cx="175259" cy="175259"/>
            </a:xfrm>
            <a:prstGeom prst="rect">
              <a:avLst/>
            </a:prstGeom>
          </p:spPr>
        </p:pic>
      </p:grpSp>
      <p:grpSp>
        <p:nvGrpSpPr>
          <p:cNvPr id="215" name="Gruppieren 214">
            <a:extLst>
              <a:ext uri="{FF2B5EF4-FFF2-40B4-BE49-F238E27FC236}">
                <a16:creationId xmlns:a16="http://schemas.microsoft.com/office/drawing/2014/main" id="{79DEA223-6135-47A8-A78D-C64088A9F000}"/>
              </a:ext>
            </a:extLst>
          </p:cNvPr>
          <p:cNvGrpSpPr/>
          <p:nvPr/>
        </p:nvGrpSpPr>
        <p:grpSpPr>
          <a:xfrm>
            <a:off x="8014241" y="3539953"/>
            <a:ext cx="914400" cy="914400"/>
            <a:chOff x="8014241" y="3539953"/>
            <a:chExt cx="914400" cy="914400"/>
          </a:xfrm>
        </p:grpSpPr>
        <p:sp>
          <p:nvSpPr>
            <p:cNvPr id="34" name="Rechteck 33">
              <a:extLst>
                <a:ext uri="{FF2B5EF4-FFF2-40B4-BE49-F238E27FC236}">
                  <a16:creationId xmlns:a16="http://schemas.microsoft.com/office/drawing/2014/main" id="{7F449BF6-34C5-41DF-8D16-419AB4161B6B}"/>
                </a:ext>
              </a:extLst>
            </p:cNvPr>
            <p:cNvSpPr/>
            <p:nvPr/>
          </p:nvSpPr>
          <p:spPr>
            <a:xfrm>
              <a:off x="8014241" y="3539953"/>
              <a:ext cx="914400" cy="9144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M11: Störungslehre </a:t>
              </a:r>
              <a:br>
                <a:rPr lang="de-DE" sz="750" dirty="0">
                  <a:solidFill>
                    <a:schemeClr val="tx1"/>
                  </a:solidFill>
                </a:rPr>
              </a:br>
              <a:br>
                <a:rPr lang="de-DE" sz="750" dirty="0">
                  <a:solidFill>
                    <a:schemeClr val="tx1"/>
                  </a:solidFill>
                </a:rPr>
              </a:br>
              <a:r>
                <a:rPr lang="de-DE" sz="750" dirty="0">
                  <a:solidFill>
                    <a:schemeClr val="tx1"/>
                  </a:solidFill>
                </a:rPr>
                <a:t>S Störungslehre</a:t>
              </a:r>
              <a:br>
                <a:rPr lang="de-DE" sz="750" dirty="0">
                  <a:solidFill>
                    <a:schemeClr val="tx1"/>
                  </a:solidFill>
                </a:rPr>
              </a:br>
              <a:endParaRPr lang="de-DE" sz="750" dirty="0">
                <a:solidFill>
                  <a:schemeClr val="tx1"/>
                </a:solidFill>
              </a:endParaRPr>
            </a:p>
            <a:p>
              <a:pPr algn="ctr"/>
              <a:br>
                <a:rPr lang="de-DE" sz="750" dirty="0">
                  <a:solidFill>
                    <a:schemeClr val="tx1"/>
                  </a:solidFill>
                </a:rPr>
              </a:br>
              <a:br>
                <a:rPr lang="de-DE" sz="750" dirty="0">
                  <a:solidFill>
                    <a:schemeClr val="tx1"/>
                  </a:solidFill>
                </a:rPr>
              </a:br>
              <a:r>
                <a:rPr lang="de-DE" sz="750" dirty="0">
                  <a:solidFill>
                    <a:schemeClr val="tx1"/>
                  </a:solidFill>
                </a:rPr>
                <a:t>4; 2</a:t>
              </a:r>
            </a:p>
          </p:txBody>
        </p:sp>
        <p:pic>
          <p:nvPicPr>
            <p:cNvPr id="98" name="Grafik 97" descr="Sonne">
              <a:extLst>
                <a:ext uri="{FF2B5EF4-FFF2-40B4-BE49-F238E27FC236}">
                  <a16:creationId xmlns:a16="http://schemas.microsoft.com/office/drawing/2014/main" id="{BE6A6F29-32B5-44DB-8BA8-81294E73B19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744468" y="4269913"/>
              <a:ext cx="175259" cy="175259"/>
            </a:xfrm>
            <a:prstGeom prst="rect">
              <a:avLst/>
            </a:prstGeom>
          </p:spPr>
        </p:pic>
      </p:grpSp>
      <p:grpSp>
        <p:nvGrpSpPr>
          <p:cNvPr id="136" name="Gruppieren 135">
            <a:extLst>
              <a:ext uri="{FF2B5EF4-FFF2-40B4-BE49-F238E27FC236}">
                <a16:creationId xmlns:a16="http://schemas.microsoft.com/office/drawing/2014/main" id="{17E3414E-5B39-4EA9-AC9A-86B0FD88726D}"/>
              </a:ext>
            </a:extLst>
          </p:cNvPr>
          <p:cNvGrpSpPr/>
          <p:nvPr/>
        </p:nvGrpSpPr>
        <p:grpSpPr>
          <a:xfrm>
            <a:off x="7531827" y="1518833"/>
            <a:ext cx="1473927" cy="914400"/>
            <a:chOff x="7524332" y="1518833"/>
            <a:chExt cx="1473927" cy="914400"/>
          </a:xfrm>
        </p:grpSpPr>
        <p:sp>
          <p:nvSpPr>
            <p:cNvPr id="54" name="Rechteck 53">
              <a:extLst>
                <a:ext uri="{FF2B5EF4-FFF2-40B4-BE49-F238E27FC236}">
                  <a16:creationId xmlns:a16="http://schemas.microsoft.com/office/drawing/2014/main" id="{F058DC8F-89AE-46C4-83E9-12BD812FEFDE}"/>
                </a:ext>
              </a:extLst>
            </p:cNvPr>
            <p:cNvSpPr/>
            <p:nvPr/>
          </p:nvSpPr>
          <p:spPr>
            <a:xfrm>
              <a:off x="7524332" y="1518833"/>
              <a:ext cx="1473927" cy="914400"/>
            </a:xfrm>
            <a:prstGeom prst="rect">
              <a:avLst/>
            </a:prstGeom>
            <a:solidFill>
              <a:srgbClr val="D3F5D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M7: Statistik</a:t>
              </a:r>
              <a:br>
                <a:rPr lang="de-DE" sz="750" dirty="0">
                  <a:solidFill>
                    <a:schemeClr val="tx1"/>
                  </a:solidFill>
                </a:rPr>
              </a:br>
              <a:br>
                <a:rPr lang="de-DE" sz="750" dirty="0">
                  <a:solidFill>
                    <a:schemeClr val="tx1"/>
                  </a:solidFill>
                </a:rPr>
              </a:br>
              <a:br>
                <a:rPr lang="de-DE" sz="750" dirty="0">
                  <a:solidFill>
                    <a:schemeClr val="tx1"/>
                  </a:solidFill>
                </a:rPr>
              </a:br>
              <a:r>
                <a:rPr lang="de-DE" sz="750" dirty="0">
                  <a:solidFill>
                    <a:schemeClr val="tx1"/>
                  </a:solidFill>
                </a:rPr>
                <a:t>VL/Ü Statistik 2</a:t>
              </a:r>
              <a:br>
                <a:rPr lang="de-DE" sz="750" dirty="0">
                  <a:solidFill>
                    <a:schemeClr val="tx1"/>
                  </a:solidFill>
                </a:rPr>
              </a:br>
              <a:br>
                <a:rPr lang="de-DE" sz="750" dirty="0">
                  <a:solidFill>
                    <a:schemeClr val="tx1"/>
                  </a:solidFill>
                </a:rPr>
              </a:br>
              <a:endParaRPr lang="de-DE" sz="750" dirty="0">
                <a:solidFill>
                  <a:schemeClr val="tx1"/>
                </a:solidFill>
              </a:endParaRPr>
            </a:p>
            <a:p>
              <a:pPr algn="ctr"/>
              <a:r>
                <a:rPr lang="de-DE" sz="750" dirty="0">
                  <a:solidFill>
                    <a:schemeClr val="tx1"/>
                  </a:solidFill>
                </a:rPr>
                <a:t>6;6</a:t>
              </a:r>
            </a:p>
          </p:txBody>
        </p:sp>
        <p:pic>
          <p:nvPicPr>
            <p:cNvPr id="99" name="Grafik 98" descr="Sonne">
              <a:extLst>
                <a:ext uri="{FF2B5EF4-FFF2-40B4-BE49-F238E27FC236}">
                  <a16:creationId xmlns:a16="http://schemas.microsoft.com/office/drawing/2014/main" id="{896F3939-2B0D-4F8E-87E7-704A14F9A61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791753" y="2250687"/>
              <a:ext cx="205170" cy="175259"/>
            </a:xfrm>
            <a:prstGeom prst="rect">
              <a:avLst/>
            </a:prstGeom>
          </p:spPr>
        </p:pic>
      </p:grpSp>
      <p:grpSp>
        <p:nvGrpSpPr>
          <p:cNvPr id="245" name="Gruppieren 244">
            <a:extLst>
              <a:ext uri="{FF2B5EF4-FFF2-40B4-BE49-F238E27FC236}">
                <a16:creationId xmlns:a16="http://schemas.microsoft.com/office/drawing/2014/main" id="{1B71E464-208E-4DB5-AE98-91DA0EC58260}"/>
              </a:ext>
            </a:extLst>
          </p:cNvPr>
          <p:cNvGrpSpPr/>
          <p:nvPr/>
        </p:nvGrpSpPr>
        <p:grpSpPr>
          <a:xfrm>
            <a:off x="1545960" y="2491831"/>
            <a:ext cx="1996139" cy="1020181"/>
            <a:chOff x="1545960" y="2491831"/>
            <a:chExt cx="1996139" cy="1020181"/>
          </a:xfrm>
        </p:grpSpPr>
        <p:sp>
          <p:nvSpPr>
            <p:cNvPr id="160" name="Rechteck 159">
              <a:extLst>
                <a:ext uri="{FF2B5EF4-FFF2-40B4-BE49-F238E27FC236}">
                  <a16:creationId xmlns:a16="http://schemas.microsoft.com/office/drawing/2014/main" id="{B63CB417-0B57-47FA-8C01-215108C986E9}"/>
                </a:ext>
              </a:extLst>
            </p:cNvPr>
            <p:cNvSpPr/>
            <p:nvPr/>
          </p:nvSpPr>
          <p:spPr>
            <a:xfrm>
              <a:off x="1545960" y="2491831"/>
              <a:ext cx="1996139" cy="1020181"/>
            </a:xfrm>
            <a:prstGeom prst="rect">
              <a:avLst/>
            </a:prstGeom>
            <a:solidFill>
              <a:srgbClr val="B9B7B7"/>
            </a:solidFill>
            <a:ln>
              <a:noFill/>
            </a:ln>
            <a:effectLst/>
          </p:spPr>
          <p:style>
            <a:lnRef idx="1">
              <a:schemeClr val="accent2"/>
            </a:lnRef>
            <a:fillRef idx="2">
              <a:schemeClr val="accent2"/>
            </a:fillRef>
            <a:effectRef idx="1">
              <a:schemeClr val="accent2"/>
            </a:effectRef>
            <a:fontRef idx="minor">
              <a:schemeClr val="dk1"/>
            </a:fontRef>
          </p:style>
          <p:txBody>
            <a:bodyPr lIns="36000" tIns="108000" rIns="36000" bIns="108000" rtlCol="0" anchor="ctr"/>
            <a:lstStyle/>
            <a:p>
              <a:pPr algn="ctr"/>
              <a:endParaRPr lang="de-DE" sz="750"/>
            </a:p>
          </p:txBody>
        </p:sp>
        <p:grpSp>
          <p:nvGrpSpPr>
            <p:cNvPr id="138" name="Gruppieren 137">
              <a:extLst>
                <a:ext uri="{FF2B5EF4-FFF2-40B4-BE49-F238E27FC236}">
                  <a16:creationId xmlns:a16="http://schemas.microsoft.com/office/drawing/2014/main" id="{59F2148F-841C-4FC2-BE8A-5FE1C769F068}"/>
                </a:ext>
              </a:extLst>
            </p:cNvPr>
            <p:cNvGrpSpPr/>
            <p:nvPr/>
          </p:nvGrpSpPr>
          <p:grpSpPr>
            <a:xfrm>
              <a:off x="1613412" y="2540878"/>
              <a:ext cx="916983" cy="914400"/>
              <a:chOff x="1613412" y="2549756"/>
              <a:chExt cx="916983" cy="914400"/>
            </a:xfrm>
          </p:grpSpPr>
          <p:sp>
            <p:nvSpPr>
              <p:cNvPr id="17" name="Rechteck 16">
                <a:extLst>
                  <a:ext uri="{FF2B5EF4-FFF2-40B4-BE49-F238E27FC236}">
                    <a16:creationId xmlns:a16="http://schemas.microsoft.com/office/drawing/2014/main" id="{4F724636-AF2C-4656-B6BC-320F8C893787}"/>
                  </a:ext>
                </a:extLst>
              </p:cNvPr>
              <p:cNvSpPr/>
              <p:nvPr/>
            </p:nvSpPr>
            <p:spPr>
              <a:xfrm>
                <a:off x="1613412" y="2549756"/>
                <a:ext cx="914400" cy="914400"/>
              </a:xfrm>
              <a:prstGeom prst="rect">
                <a:avLst/>
              </a:prstGeom>
              <a:solidFill>
                <a:srgbClr val="D3F5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M10: Grundlagen psych. Diagnostik</a:t>
                </a:r>
                <a:br>
                  <a:rPr lang="de-DE" sz="750" dirty="0">
                    <a:solidFill>
                      <a:schemeClr val="tx1"/>
                    </a:solidFill>
                  </a:rPr>
                </a:br>
                <a:br>
                  <a:rPr lang="de-DE" sz="750" dirty="0">
                    <a:solidFill>
                      <a:schemeClr val="tx1"/>
                    </a:solidFill>
                  </a:rPr>
                </a:br>
                <a:r>
                  <a:rPr lang="de-DE" sz="750" dirty="0">
                    <a:solidFill>
                      <a:schemeClr val="tx1"/>
                    </a:solidFill>
                  </a:rPr>
                  <a:t>VL Grundlagen psych. Diagnostik</a:t>
                </a:r>
                <a:br>
                  <a:rPr lang="de-DE" sz="750" dirty="0">
                    <a:solidFill>
                      <a:schemeClr val="tx1"/>
                    </a:solidFill>
                  </a:rPr>
                </a:br>
                <a:br>
                  <a:rPr lang="de-DE" sz="750" dirty="0">
                    <a:solidFill>
                      <a:schemeClr val="tx1"/>
                    </a:solidFill>
                  </a:rPr>
                </a:br>
                <a:r>
                  <a:rPr lang="de-DE" sz="750" dirty="0">
                    <a:solidFill>
                      <a:schemeClr val="tx1"/>
                    </a:solidFill>
                  </a:rPr>
                  <a:t>4; 2</a:t>
                </a:r>
              </a:p>
            </p:txBody>
          </p:sp>
          <p:pic>
            <p:nvPicPr>
              <p:cNvPr id="100" name="Grafik 99" descr="Schneeflocke">
                <a:extLst>
                  <a:ext uri="{FF2B5EF4-FFF2-40B4-BE49-F238E27FC236}">
                    <a16:creationId xmlns:a16="http://schemas.microsoft.com/office/drawing/2014/main" id="{214069E1-A102-4C12-8D84-DE60EF88EAA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355136" y="3285842"/>
                <a:ext cx="175259" cy="175259"/>
              </a:xfrm>
              <a:prstGeom prst="rect">
                <a:avLst/>
              </a:prstGeom>
              <a:effectLst/>
            </p:spPr>
          </p:pic>
        </p:grpSp>
        <p:grpSp>
          <p:nvGrpSpPr>
            <p:cNvPr id="139" name="Gruppieren 138">
              <a:extLst>
                <a:ext uri="{FF2B5EF4-FFF2-40B4-BE49-F238E27FC236}">
                  <a16:creationId xmlns:a16="http://schemas.microsoft.com/office/drawing/2014/main" id="{55D819C5-2ADB-439D-B080-79613D0A84BC}"/>
                </a:ext>
              </a:extLst>
            </p:cNvPr>
            <p:cNvGrpSpPr/>
            <p:nvPr/>
          </p:nvGrpSpPr>
          <p:grpSpPr>
            <a:xfrm>
              <a:off x="2568988" y="2540770"/>
              <a:ext cx="914400" cy="914400"/>
              <a:chOff x="2568988" y="2549648"/>
              <a:chExt cx="914400" cy="914400"/>
            </a:xfrm>
          </p:grpSpPr>
          <p:sp>
            <p:nvSpPr>
              <p:cNvPr id="23" name="Rechteck 22">
                <a:extLst>
                  <a:ext uri="{FF2B5EF4-FFF2-40B4-BE49-F238E27FC236}">
                    <a16:creationId xmlns:a16="http://schemas.microsoft.com/office/drawing/2014/main" id="{B0CB46B6-6920-4122-BD27-C844C1C66CB5}"/>
                  </a:ext>
                </a:extLst>
              </p:cNvPr>
              <p:cNvSpPr/>
              <p:nvPr/>
            </p:nvSpPr>
            <p:spPr>
              <a:xfrm>
                <a:off x="2568988" y="2549648"/>
                <a:ext cx="914400" cy="914400"/>
              </a:xfrm>
              <a:prstGeom prst="rect">
                <a:avLst/>
              </a:prstGeom>
              <a:solidFill>
                <a:srgbClr val="D3F5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M10: Grundlagen psych. Diagnostik</a:t>
                </a:r>
                <a:br>
                  <a:rPr lang="de-DE" sz="750" dirty="0">
                    <a:solidFill>
                      <a:schemeClr val="tx1"/>
                    </a:solidFill>
                  </a:rPr>
                </a:br>
                <a:br>
                  <a:rPr lang="de-DE" sz="750" dirty="0">
                    <a:solidFill>
                      <a:schemeClr val="tx1"/>
                    </a:solidFill>
                  </a:rPr>
                </a:br>
                <a:r>
                  <a:rPr lang="de-DE" sz="750" dirty="0">
                    <a:solidFill>
                      <a:schemeClr val="tx1"/>
                    </a:solidFill>
                  </a:rPr>
                  <a:t>VL Testtheorie &amp; Testkonstruktion</a:t>
                </a:r>
                <a:br>
                  <a:rPr lang="de-DE" sz="750" dirty="0">
                    <a:solidFill>
                      <a:schemeClr val="tx1"/>
                    </a:solidFill>
                  </a:rPr>
                </a:br>
                <a:br>
                  <a:rPr lang="de-DE" sz="750" dirty="0">
                    <a:solidFill>
                      <a:schemeClr val="tx1"/>
                    </a:solidFill>
                  </a:rPr>
                </a:br>
                <a:r>
                  <a:rPr lang="de-DE" sz="750" dirty="0">
                    <a:solidFill>
                      <a:schemeClr val="tx1"/>
                    </a:solidFill>
                  </a:rPr>
                  <a:t>4; 2</a:t>
                </a:r>
              </a:p>
            </p:txBody>
          </p:sp>
          <p:pic>
            <p:nvPicPr>
              <p:cNvPr id="101" name="Grafik 100" descr="Schneeflocke">
                <a:extLst>
                  <a:ext uri="{FF2B5EF4-FFF2-40B4-BE49-F238E27FC236}">
                    <a16:creationId xmlns:a16="http://schemas.microsoft.com/office/drawing/2014/main" id="{41D0D584-0EC1-47B4-A98B-4312BDE810C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307572" y="3286415"/>
                <a:ext cx="175259" cy="175259"/>
              </a:xfrm>
              <a:prstGeom prst="rect">
                <a:avLst/>
              </a:prstGeom>
              <a:effectLst/>
            </p:spPr>
          </p:pic>
        </p:grpSp>
      </p:grpSp>
      <p:grpSp>
        <p:nvGrpSpPr>
          <p:cNvPr id="216" name="Gruppieren 215">
            <a:extLst>
              <a:ext uri="{FF2B5EF4-FFF2-40B4-BE49-F238E27FC236}">
                <a16:creationId xmlns:a16="http://schemas.microsoft.com/office/drawing/2014/main" id="{C41B4B1C-DF09-4374-A76A-A986BF19CD9B}"/>
              </a:ext>
            </a:extLst>
          </p:cNvPr>
          <p:cNvGrpSpPr/>
          <p:nvPr/>
        </p:nvGrpSpPr>
        <p:grpSpPr>
          <a:xfrm>
            <a:off x="373888" y="4588226"/>
            <a:ext cx="914400" cy="914400"/>
            <a:chOff x="373888" y="4588226"/>
            <a:chExt cx="914400" cy="914400"/>
          </a:xfrm>
        </p:grpSpPr>
        <p:sp>
          <p:nvSpPr>
            <p:cNvPr id="32" name="Rechteck 31">
              <a:extLst>
                <a:ext uri="{FF2B5EF4-FFF2-40B4-BE49-F238E27FC236}">
                  <a16:creationId xmlns:a16="http://schemas.microsoft.com/office/drawing/2014/main" id="{B1421A0B-FE76-4A58-B9AB-C2D6CB95CB18}"/>
                </a:ext>
              </a:extLst>
            </p:cNvPr>
            <p:cNvSpPr/>
            <p:nvPr/>
          </p:nvSpPr>
          <p:spPr>
            <a:xfrm>
              <a:off x="373888" y="4588226"/>
              <a:ext cx="914400" cy="9144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M12: Allg. Verfahrenslehre d. Psychotherapie</a:t>
              </a:r>
              <a:br>
                <a:rPr lang="de-DE" sz="750" dirty="0">
                  <a:solidFill>
                    <a:schemeClr val="tx1"/>
                  </a:solidFill>
                </a:rPr>
              </a:br>
              <a:r>
                <a:rPr lang="de-DE" sz="600" dirty="0">
                  <a:solidFill>
                    <a:schemeClr val="tx1"/>
                  </a:solidFill>
                </a:rPr>
                <a:t> </a:t>
              </a:r>
              <a:br>
                <a:rPr lang="de-DE" sz="750" dirty="0">
                  <a:solidFill>
                    <a:schemeClr val="tx1"/>
                  </a:solidFill>
                </a:rPr>
              </a:br>
              <a:r>
                <a:rPr lang="de-DE" sz="750" dirty="0">
                  <a:solidFill>
                    <a:schemeClr val="tx1"/>
                  </a:solidFill>
                </a:rPr>
                <a:t>S Allg. Verfahrenslehre</a:t>
              </a:r>
              <a:br>
                <a:rPr lang="de-DE" sz="750" dirty="0">
                  <a:solidFill>
                    <a:schemeClr val="tx1"/>
                  </a:solidFill>
                </a:rPr>
              </a:br>
              <a:br>
                <a:rPr lang="de-DE" sz="600" dirty="0">
                  <a:solidFill>
                    <a:schemeClr val="tx1"/>
                  </a:solidFill>
                </a:rPr>
              </a:br>
              <a:r>
                <a:rPr lang="de-DE" sz="750" dirty="0">
                  <a:solidFill>
                    <a:schemeClr val="tx1"/>
                  </a:solidFill>
                </a:rPr>
                <a:t>4; 2</a:t>
              </a:r>
            </a:p>
          </p:txBody>
        </p:sp>
        <p:pic>
          <p:nvPicPr>
            <p:cNvPr id="102" name="Grafik 101" descr="Schneeflocke">
              <a:extLst>
                <a:ext uri="{FF2B5EF4-FFF2-40B4-BE49-F238E27FC236}">
                  <a16:creationId xmlns:a16="http://schemas.microsoft.com/office/drawing/2014/main" id="{02529E2C-C504-46E5-BB17-326D18199DF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08537" y="5324122"/>
              <a:ext cx="175259" cy="175259"/>
            </a:xfrm>
            <a:prstGeom prst="rect">
              <a:avLst/>
            </a:prstGeom>
          </p:spPr>
        </p:pic>
      </p:grpSp>
      <p:grpSp>
        <p:nvGrpSpPr>
          <p:cNvPr id="209" name="Gruppieren 208">
            <a:extLst>
              <a:ext uri="{FF2B5EF4-FFF2-40B4-BE49-F238E27FC236}">
                <a16:creationId xmlns:a16="http://schemas.microsoft.com/office/drawing/2014/main" id="{3F672ECC-722D-497F-BFCA-3EE89346DBF0}"/>
              </a:ext>
            </a:extLst>
          </p:cNvPr>
          <p:cNvGrpSpPr/>
          <p:nvPr/>
        </p:nvGrpSpPr>
        <p:grpSpPr>
          <a:xfrm>
            <a:off x="8012491" y="2537686"/>
            <a:ext cx="914400" cy="914400"/>
            <a:chOff x="8012491" y="2537686"/>
            <a:chExt cx="914400" cy="914400"/>
          </a:xfrm>
        </p:grpSpPr>
        <p:sp>
          <p:nvSpPr>
            <p:cNvPr id="27" name="Rechteck 26">
              <a:extLst>
                <a:ext uri="{FF2B5EF4-FFF2-40B4-BE49-F238E27FC236}">
                  <a16:creationId xmlns:a16="http://schemas.microsoft.com/office/drawing/2014/main" id="{1C8EB707-6A91-4132-8EA7-1B97324915FB}"/>
                </a:ext>
              </a:extLst>
            </p:cNvPr>
            <p:cNvSpPr/>
            <p:nvPr/>
          </p:nvSpPr>
          <p:spPr>
            <a:xfrm>
              <a:off x="8012491" y="2537686"/>
              <a:ext cx="914400" cy="9144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M11: Störungslehre</a:t>
              </a:r>
              <a:br>
                <a:rPr lang="de-DE" sz="750" dirty="0">
                  <a:solidFill>
                    <a:schemeClr val="tx1"/>
                  </a:solidFill>
                </a:rPr>
              </a:br>
              <a:r>
                <a:rPr lang="de-DE" sz="750" dirty="0">
                  <a:solidFill>
                    <a:schemeClr val="tx1"/>
                  </a:solidFill>
                </a:rPr>
                <a:t> </a:t>
              </a:r>
              <a:br>
                <a:rPr lang="de-DE" sz="750" dirty="0">
                  <a:solidFill>
                    <a:schemeClr val="tx1"/>
                  </a:solidFill>
                </a:rPr>
              </a:br>
              <a:r>
                <a:rPr lang="de-DE" sz="750" dirty="0">
                  <a:solidFill>
                    <a:schemeClr val="tx1"/>
                  </a:solidFill>
                </a:rPr>
                <a:t>VL Störungslehre</a:t>
              </a:r>
              <a:br>
                <a:rPr lang="de-DE" sz="750" dirty="0">
                  <a:solidFill>
                    <a:schemeClr val="tx1"/>
                  </a:solidFill>
                </a:rPr>
              </a:br>
              <a:br>
                <a:rPr lang="de-DE" sz="750" dirty="0">
                  <a:solidFill>
                    <a:schemeClr val="tx1"/>
                  </a:solidFill>
                </a:rPr>
              </a:br>
              <a:br>
                <a:rPr lang="de-DE" sz="750" dirty="0">
                  <a:solidFill>
                    <a:schemeClr val="tx1"/>
                  </a:solidFill>
                </a:rPr>
              </a:br>
              <a:r>
                <a:rPr lang="de-DE" sz="750" dirty="0">
                  <a:solidFill>
                    <a:schemeClr val="tx1"/>
                  </a:solidFill>
                </a:rPr>
                <a:t>4; 2</a:t>
              </a:r>
            </a:p>
          </p:txBody>
        </p:sp>
        <p:pic>
          <p:nvPicPr>
            <p:cNvPr id="104" name="Grafik 103" descr="Schneeflocke">
              <a:extLst>
                <a:ext uri="{FF2B5EF4-FFF2-40B4-BE49-F238E27FC236}">
                  <a16:creationId xmlns:a16="http://schemas.microsoft.com/office/drawing/2014/main" id="{D6A604B4-C96E-4E83-8393-EB6FDD7A6C9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748953" y="3268307"/>
              <a:ext cx="175259" cy="175259"/>
            </a:xfrm>
            <a:prstGeom prst="rect">
              <a:avLst/>
            </a:prstGeom>
          </p:spPr>
        </p:pic>
      </p:grpSp>
      <p:grpSp>
        <p:nvGrpSpPr>
          <p:cNvPr id="217" name="Gruppieren 216">
            <a:extLst>
              <a:ext uri="{FF2B5EF4-FFF2-40B4-BE49-F238E27FC236}">
                <a16:creationId xmlns:a16="http://schemas.microsoft.com/office/drawing/2014/main" id="{45C32DE8-8A1E-4997-AB58-8C3CD0D9F0CD}"/>
              </a:ext>
            </a:extLst>
          </p:cNvPr>
          <p:cNvGrpSpPr/>
          <p:nvPr/>
        </p:nvGrpSpPr>
        <p:grpSpPr>
          <a:xfrm>
            <a:off x="3698253" y="4581774"/>
            <a:ext cx="914400" cy="915375"/>
            <a:chOff x="3698253" y="4581774"/>
            <a:chExt cx="914400" cy="915375"/>
          </a:xfrm>
        </p:grpSpPr>
        <p:sp>
          <p:nvSpPr>
            <p:cNvPr id="30" name="Rechteck 29">
              <a:extLst>
                <a:ext uri="{FF2B5EF4-FFF2-40B4-BE49-F238E27FC236}">
                  <a16:creationId xmlns:a16="http://schemas.microsoft.com/office/drawing/2014/main" id="{E43F6C38-26B4-477E-AB31-649F6803A52B}"/>
                </a:ext>
              </a:extLst>
            </p:cNvPr>
            <p:cNvSpPr/>
            <p:nvPr/>
          </p:nvSpPr>
          <p:spPr>
            <a:xfrm>
              <a:off x="3698253" y="4581774"/>
              <a:ext cx="914400" cy="9144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M14: Psych. d. Gesundheit: Anwendung</a:t>
              </a:r>
              <a:br>
                <a:rPr lang="de-DE" sz="750" dirty="0">
                  <a:solidFill>
                    <a:schemeClr val="tx1"/>
                  </a:solidFill>
                </a:rPr>
              </a:br>
              <a:br>
                <a:rPr lang="de-DE" sz="500" dirty="0">
                  <a:solidFill>
                    <a:schemeClr val="tx1"/>
                  </a:solidFill>
                </a:rPr>
              </a:br>
              <a:r>
                <a:rPr lang="de-DE" sz="750" dirty="0">
                  <a:solidFill>
                    <a:schemeClr val="tx1"/>
                  </a:solidFill>
                </a:rPr>
                <a:t>VL Psych. d. Gesundheit &amp; Prävention</a:t>
              </a:r>
              <a:br>
                <a:rPr lang="de-DE" sz="750" dirty="0">
                  <a:solidFill>
                    <a:schemeClr val="tx1"/>
                  </a:solidFill>
                </a:rPr>
              </a:br>
              <a:r>
                <a:rPr lang="de-DE" sz="750" dirty="0">
                  <a:solidFill>
                    <a:schemeClr val="tx1"/>
                  </a:solidFill>
                </a:rPr>
                <a:t>4; 2</a:t>
              </a:r>
            </a:p>
          </p:txBody>
        </p:sp>
        <p:pic>
          <p:nvPicPr>
            <p:cNvPr id="107" name="Grafik 106" descr="Schneeflocke">
              <a:extLst>
                <a:ext uri="{FF2B5EF4-FFF2-40B4-BE49-F238E27FC236}">
                  <a16:creationId xmlns:a16="http://schemas.microsoft.com/office/drawing/2014/main" id="{7D87045A-A323-41AE-9030-2DCEB9816A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437394" y="5321890"/>
              <a:ext cx="175259" cy="175259"/>
            </a:xfrm>
            <a:prstGeom prst="rect">
              <a:avLst/>
            </a:prstGeom>
          </p:spPr>
        </p:pic>
      </p:grpSp>
      <p:grpSp>
        <p:nvGrpSpPr>
          <p:cNvPr id="218" name="Gruppieren 217">
            <a:extLst>
              <a:ext uri="{FF2B5EF4-FFF2-40B4-BE49-F238E27FC236}">
                <a16:creationId xmlns:a16="http://schemas.microsoft.com/office/drawing/2014/main" id="{616C64DB-77F7-4453-9C86-4AC9884048F2}"/>
              </a:ext>
            </a:extLst>
          </p:cNvPr>
          <p:cNvGrpSpPr/>
          <p:nvPr/>
        </p:nvGrpSpPr>
        <p:grpSpPr>
          <a:xfrm>
            <a:off x="4730472" y="4581774"/>
            <a:ext cx="920574" cy="914400"/>
            <a:chOff x="4730472" y="4581774"/>
            <a:chExt cx="920574" cy="914400"/>
          </a:xfrm>
        </p:grpSpPr>
        <p:sp>
          <p:nvSpPr>
            <p:cNvPr id="28" name="Rechteck 27">
              <a:extLst>
                <a:ext uri="{FF2B5EF4-FFF2-40B4-BE49-F238E27FC236}">
                  <a16:creationId xmlns:a16="http://schemas.microsoft.com/office/drawing/2014/main" id="{DCEB1FC2-50B1-40C4-943A-6D08E4C2B9FF}"/>
                </a:ext>
              </a:extLst>
            </p:cNvPr>
            <p:cNvSpPr/>
            <p:nvPr/>
          </p:nvSpPr>
          <p:spPr>
            <a:xfrm>
              <a:off x="4730472" y="4581774"/>
              <a:ext cx="914400" cy="9144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M14: Psych. d. Gesundheit: Anwendung</a:t>
              </a:r>
              <a:br>
                <a:rPr lang="de-DE" sz="750" dirty="0">
                  <a:solidFill>
                    <a:schemeClr val="tx1"/>
                  </a:solidFill>
                </a:rPr>
              </a:br>
              <a:br>
                <a:rPr lang="de-DE" sz="500" dirty="0">
                  <a:solidFill>
                    <a:schemeClr val="tx1"/>
                  </a:solidFill>
                </a:rPr>
              </a:br>
              <a:r>
                <a:rPr lang="de-DE" sz="750" dirty="0">
                  <a:solidFill>
                    <a:schemeClr val="tx1"/>
                  </a:solidFill>
                </a:rPr>
                <a:t>S Psych. d. Gesundheit &amp; Prävention</a:t>
              </a:r>
              <a:br>
                <a:rPr lang="de-DE" sz="750" dirty="0">
                  <a:solidFill>
                    <a:schemeClr val="tx1"/>
                  </a:solidFill>
                </a:rPr>
              </a:br>
              <a:r>
                <a:rPr lang="de-DE" sz="750" dirty="0">
                  <a:solidFill>
                    <a:schemeClr val="tx1"/>
                  </a:solidFill>
                </a:rPr>
                <a:t>4; 2</a:t>
              </a:r>
            </a:p>
          </p:txBody>
        </p:sp>
        <p:pic>
          <p:nvPicPr>
            <p:cNvPr id="110" name="Grafik 109" descr="Schneeflocke">
              <a:extLst>
                <a:ext uri="{FF2B5EF4-FFF2-40B4-BE49-F238E27FC236}">
                  <a16:creationId xmlns:a16="http://schemas.microsoft.com/office/drawing/2014/main" id="{92B3EA8F-C61F-40B5-80D2-ED404243B5A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475787" y="5315997"/>
              <a:ext cx="175259" cy="175259"/>
            </a:xfrm>
            <a:prstGeom prst="rect">
              <a:avLst/>
            </a:prstGeom>
          </p:spPr>
        </p:pic>
      </p:grpSp>
      <p:grpSp>
        <p:nvGrpSpPr>
          <p:cNvPr id="227" name="Gruppieren 226">
            <a:extLst>
              <a:ext uri="{FF2B5EF4-FFF2-40B4-BE49-F238E27FC236}">
                <a16:creationId xmlns:a16="http://schemas.microsoft.com/office/drawing/2014/main" id="{FCAC3E6B-107A-4B7C-9440-3372E228624C}"/>
              </a:ext>
            </a:extLst>
          </p:cNvPr>
          <p:cNvGrpSpPr/>
          <p:nvPr/>
        </p:nvGrpSpPr>
        <p:grpSpPr>
          <a:xfrm>
            <a:off x="3834471" y="5600637"/>
            <a:ext cx="914400" cy="914400"/>
            <a:chOff x="3834471" y="5600637"/>
            <a:chExt cx="914400" cy="914400"/>
          </a:xfrm>
        </p:grpSpPr>
        <p:sp>
          <p:nvSpPr>
            <p:cNvPr id="47" name="Rechteck 46">
              <a:extLst>
                <a:ext uri="{FF2B5EF4-FFF2-40B4-BE49-F238E27FC236}">
                  <a16:creationId xmlns:a16="http://schemas.microsoft.com/office/drawing/2014/main" id="{E612B33D-38FC-4189-9294-4A6E879DD488}"/>
                </a:ext>
              </a:extLst>
            </p:cNvPr>
            <p:cNvSpPr/>
            <p:nvPr/>
          </p:nvSpPr>
          <p:spPr>
            <a:xfrm>
              <a:off x="3834471" y="5600637"/>
              <a:ext cx="914400" cy="9144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M19: Abschlussmodul</a:t>
              </a:r>
              <a:br>
                <a:rPr lang="de-DE" sz="750" dirty="0">
                  <a:solidFill>
                    <a:schemeClr val="tx1"/>
                  </a:solidFill>
                </a:rPr>
              </a:br>
              <a:br>
                <a:rPr lang="de-DE" sz="750" dirty="0">
                  <a:solidFill>
                    <a:schemeClr val="tx1"/>
                  </a:solidFill>
                </a:rPr>
              </a:br>
              <a:r>
                <a:rPr lang="de-DE" sz="750" dirty="0">
                  <a:solidFill>
                    <a:schemeClr val="tx1"/>
                  </a:solidFill>
                </a:rPr>
                <a:t>Forschungs-kolloquium</a:t>
              </a:r>
              <a:br>
                <a:rPr lang="de-DE" sz="750" dirty="0">
                  <a:solidFill>
                    <a:schemeClr val="tx1"/>
                  </a:solidFill>
                </a:rPr>
              </a:br>
              <a:br>
                <a:rPr lang="de-DE" sz="750" dirty="0">
                  <a:solidFill>
                    <a:schemeClr val="tx1"/>
                  </a:solidFill>
                </a:rPr>
              </a:br>
              <a:r>
                <a:rPr lang="de-DE" sz="750" dirty="0">
                  <a:solidFill>
                    <a:schemeClr val="tx1"/>
                  </a:solidFill>
                </a:rPr>
                <a:t>4; 2</a:t>
              </a:r>
            </a:p>
          </p:txBody>
        </p:sp>
        <p:pic>
          <p:nvPicPr>
            <p:cNvPr id="115" name="Grafik 114" descr="Sonne">
              <a:extLst>
                <a:ext uri="{FF2B5EF4-FFF2-40B4-BE49-F238E27FC236}">
                  <a16:creationId xmlns:a16="http://schemas.microsoft.com/office/drawing/2014/main" id="{E984A9D4-64F6-43BF-9D3F-553BAABAFE9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563040" y="6320175"/>
              <a:ext cx="175259" cy="175259"/>
            </a:xfrm>
            <a:prstGeom prst="rect">
              <a:avLst/>
            </a:prstGeom>
          </p:spPr>
        </p:pic>
        <p:pic>
          <p:nvPicPr>
            <p:cNvPr id="116" name="Grafik 115" descr="Schneeflocke">
              <a:extLst>
                <a:ext uri="{FF2B5EF4-FFF2-40B4-BE49-F238E27FC236}">
                  <a16:creationId xmlns:a16="http://schemas.microsoft.com/office/drawing/2014/main" id="{A0D3D9A8-3A2E-4B35-B199-2E19F261735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422866" y="6332688"/>
              <a:ext cx="175259" cy="175259"/>
            </a:xfrm>
            <a:prstGeom prst="rect">
              <a:avLst/>
            </a:prstGeom>
          </p:spPr>
        </p:pic>
      </p:grpSp>
      <p:grpSp>
        <p:nvGrpSpPr>
          <p:cNvPr id="228" name="Gruppieren 227">
            <a:extLst>
              <a:ext uri="{FF2B5EF4-FFF2-40B4-BE49-F238E27FC236}">
                <a16:creationId xmlns:a16="http://schemas.microsoft.com/office/drawing/2014/main" id="{EA7C3272-0D62-4297-B050-790DB846E4C5}"/>
              </a:ext>
            </a:extLst>
          </p:cNvPr>
          <p:cNvGrpSpPr/>
          <p:nvPr/>
        </p:nvGrpSpPr>
        <p:grpSpPr>
          <a:xfrm>
            <a:off x="5181433" y="5600637"/>
            <a:ext cx="3078315" cy="914400"/>
            <a:chOff x="5181433" y="5600637"/>
            <a:chExt cx="3078315" cy="914400"/>
          </a:xfrm>
        </p:grpSpPr>
        <p:sp>
          <p:nvSpPr>
            <p:cNvPr id="46" name="Rechteck 45">
              <a:extLst>
                <a:ext uri="{FF2B5EF4-FFF2-40B4-BE49-F238E27FC236}">
                  <a16:creationId xmlns:a16="http://schemas.microsoft.com/office/drawing/2014/main" id="{ECD5E533-BE85-47EB-ABC6-BCE2433BCF2E}"/>
                </a:ext>
              </a:extLst>
            </p:cNvPr>
            <p:cNvSpPr/>
            <p:nvPr/>
          </p:nvSpPr>
          <p:spPr>
            <a:xfrm>
              <a:off x="5181433" y="5600637"/>
              <a:ext cx="3078315" cy="9144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M19: Abschlussmodul</a:t>
              </a:r>
              <a:br>
                <a:rPr lang="de-DE" sz="750" dirty="0">
                  <a:solidFill>
                    <a:schemeClr val="tx1"/>
                  </a:solidFill>
                </a:rPr>
              </a:br>
              <a:br>
                <a:rPr lang="de-DE" sz="750" dirty="0">
                  <a:solidFill>
                    <a:schemeClr val="tx1"/>
                  </a:solidFill>
                </a:rPr>
              </a:br>
              <a:br>
                <a:rPr lang="de-DE" sz="750" dirty="0">
                  <a:solidFill>
                    <a:schemeClr val="tx1"/>
                  </a:solidFill>
                </a:rPr>
              </a:br>
              <a:r>
                <a:rPr lang="de-DE" sz="750" dirty="0">
                  <a:solidFill>
                    <a:schemeClr val="tx1"/>
                  </a:solidFill>
                </a:rPr>
                <a:t>Bachelorarbeit</a:t>
              </a:r>
              <a:br>
                <a:rPr lang="de-DE" sz="750" dirty="0">
                  <a:solidFill>
                    <a:schemeClr val="tx1"/>
                  </a:solidFill>
                </a:rPr>
              </a:br>
              <a:br>
                <a:rPr lang="de-DE" sz="750" dirty="0">
                  <a:solidFill>
                    <a:schemeClr val="tx1"/>
                  </a:solidFill>
                </a:rPr>
              </a:br>
              <a:br>
                <a:rPr lang="de-DE" sz="750" dirty="0">
                  <a:solidFill>
                    <a:schemeClr val="tx1"/>
                  </a:solidFill>
                </a:rPr>
              </a:br>
              <a:r>
                <a:rPr lang="de-DE" sz="750" dirty="0">
                  <a:solidFill>
                    <a:schemeClr val="tx1"/>
                  </a:solidFill>
                </a:rPr>
                <a:t>12 CP</a:t>
              </a:r>
            </a:p>
          </p:txBody>
        </p:sp>
        <p:pic>
          <p:nvPicPr>
            <p:cNvPr id="112" name="Grafik 111" descr="Sonne">
              <a:extLst>
                <a:ext uri="{FF2B5EF4-FFF2-40B4-BE49-F238E27FC236}">
                  <a16:creationId xmlns:a16="http://schemas.microsoft.com/office/drawing/2014/main" id="{ADC71C94-EBDB-4F32-A329-18B19186FE5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066226" y="6321259"/>
              <a:ext cx="175259" cy="175259"/>
            </a:xfrm>
            <a:prstGeom prst="rect">
              <a:avLst/>
            </a:prstGeom>
          </p:spPr>
        </p:pic>
        <p:pic>
          <p:nvPicPr>
            <p:cNvPr id="117" name="Grafik 116" descr="Schneeflocke">
              <a:extLst>
                <a:ext uri="{FF2B5EF4-FFF2-40B4-BE49-F238E27FC236}">
                  <a16:creationId xmlns:a16="http://schemas.microsoft.com/office/drawing/2014/main" id="{B35CF559-3030-4BF9-A156-C91D2A7BA58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903266" y="6332952"/>
              <a:ext cx="175259" cy="175259"/>
            </a:xfrm>
            <a:prstGeom prst="rect">
              <a:avLst/>
            </a:prstGeom>
          </p:spPr>
        </p:pic>
      </p:grpSp>
      <p:grpSp>
        <p:nvGrpSpPr>
          <p:cNvPr id="235" name="Gruppieren 234">
            <a:extLst>
              <a:ext uri="{FF2B5EF4-FFF2-40B4-BE49-F238E27FC236}">
                <a16:creationId xmlns:a16="http://schemas.microsoft.com/office/drawing/2014/main" id="{59D3FD91-0F6D-4DC9-BBEF-B81C562E5E50}"/>
              </a:ext>
            </a:extLst>
          </p:cNvPr>
          <p:cNvGrpSpPr/>
          <p:nvPr/>
        </p:nvGrpSpPr>
        <p:grpSpPr>
          <a:xfrm>
            <a:off x="9289893" y="4567581"/>
            <a:ext cx="687513" cy="914400"/>
            <a:chOff x="9289893" y="4567581"/>
            <a:chExt cx="687513" cy="914400"/>
          </a:xfrm>
        </p:grpSpPr>
        <p:sp>
          <p:nvSpPr>
            <p:cNvPr id="82" name="Rechteck 81">
              <a:extLst>
                <a:ext uri="{FF2B5EF4-FFF2-40B4-BE49-F238E27FC236}">
                  <a16:creationId xmlns:a16="http://schemas.microsoft.com/office/drawing/2014/main" id="{D95AE83D-C47E-470B-B359-5C2644E76CB4}"/>
                </a:ext>
              </a:extLst>
            </p:cNvPr>
            <p:cNvSpPr/>
            <p:nvPr/>
          </p:nvSpPr>
          <p:spPr>
            <a:xfrm>
              <a:off x="9289893" y="4567581"/>
              <a:ext cx="684553" cy="914400"/>
            </a:xfrm>
            <a:prstGeom prst="rect">
              <a:avLst/>
            </a:prstGeom>
            <a:gradFill>
              <a:gsLst>
                <a:gs pos="0">
                  <a:srgbClr val="ECE0F8"/>
                </a:gs>
                <a:gs pos="50000">
                  <a:srgbClr val="F3D1F0"/>
                </a:gs>
                <a:gs pos="100000">
                  <a:srgbClr val="D38FE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M21: Psycho-therapie</a:t>
              </a:r>
            </a:p>
            <a:p>
              <a:pPr algn="ctr"/>
              <a:endParaRPr lang="de-DE" sz="750" dirty="0">
                <a:solidFill>
                  <a:schemeClr val="tx1"/>
                </a:solidFill>
              </a:endParaRPr>
            </a:p>
            <a:p>
              <a:pPr algn="ctr"/>
              <a:r>
                <a:rPr lang="de-DE" sz="750" dirty="0">
                  <a:solidFill>
                    <a:schemeClr val="tx1"/>
                  </a:solidFill>
                </a:rPr>
                <a:t>S Pharmakologie</a:t>
              </a:r>
            </a:p>
            <a:p>
              <a:pPr algn="ctr"/>
              <a:br>
                <a:rPr lang="de-DE" sz="750" dirty="0">
                  <a:solidFill>
                    <a:schemeClr val="tx1"/>
                  </a:solidFill>
                </a:rPr>
              </a:br>
              <a:r>
                <a:rPr lang="de-DE" sz="750" dirty="0">
                  <a:solidFill>
                    <a:schemeClr val="tx1"/>
                  </a:solidFill>
                </a:rPr>
                <a:t>2; 1</a:t>
              </a:r>
            </a:p>
          </p:txBody>
        </p:sp>
        <p:pic>
          <p:nvPicPr>
            <p:cNvPr id="119" name="Grafik 118" descr="Schneeflocke">
              <a:extLst>
                <a:ext uri="{FF2B5EF4-FFF2-40B4-BE49-F238E27FC236}">
                  <a16:creationId xmlns:a16="http://schemas.microsoft.com/office/drawing/2014/main" id="{055F2561-73C5-4935-B304-629C2A090E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802147" y="5305297"/>
              <a:ext cx="175259" cy="175259"/>
            </a:xfrm>
            <a:prstGeom prst="rect">
              <a:avLst/>
            </a:prstGeom>
          </p:spPr>
        </p:pic>
      </p:grpSp>
      <p:grpSp>
        <p:nvGrpSpPr>
          <p:cNvPr id="241" name="Gruppieren 240">
            <a:extLst>
              <a:ext uri="{FF2B5EF4-FFF2-40B4-BE49-F238E27FC236}">
                <a16:creationId xmlns:a16="http://schemas.microsoft.com/office/drawing/2014/main" id="{C9A03AA2-EA80-4D5C-AC8B-B5FB8EF9596B}"/>
              </a:ext>
            </a:extLst>
          </p:cNvPr>
          <p:cNvGrpSpPr/>
          <p:nvPr/>
        </p:nvGrpSpPr>
        <p:grpSpPr>
          <a:xfrm>
            <a:off x="9391937" y="526957"/>
            <a:ext cx="634370" cy="2789515"/>
            <a:chOff x="9391937" y="526957"/>
            <a:chExt cx="634370" cy="2789515"/>
          </a:xfrm>
        </p:grpSpPr>
        <p:sp>
          <p:nvSpPr>
            <p:cNvPr id="86" name="Rechteck 85">
              <a:extLst>
                <a:ext uri="{FF2B5EF4-FFF2-40B4-BE49-F238E27FC236}">
                  <a16:creationId xmlns:a16="http://schemas.microsoft.com/office/drawing/2014/main" id="{10EE79D4-6D85-408D-9D67-5721DC0C445F}"/>
                </a:ext>
              </a:extLst>
            </p:cNvPr>
            <p:cNvSpPr/>
            <p:nvPr/>
          </p:nvSpPr>
          <p:spPr>
            <a:xfrm>
              <a:off x="9391937" y="526957"/>
              <a:ext cx="634370" cy="2789515"/>
            </a:xfrm>
            <a:prstGeom prst="rect">
              <a:avLst/>
            </a:prstGeom>
            <a:gradFill>
              <a:gsLst>
                <a:gs pos="0">
                  <a:srgbClr val="F3ECFA"/>
                </a:gs>
                <a:gs pos="50000">
                  <a:srgbClr val="F3D1F0"/>
                </a:gs>
                <a:gs pos="100000">
                  <a:srgbClr val="AE77D7"/>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M20 &amp; M21: Ergänzungs-modul</a:t>
              </a:r>
              <a:br>
                <a:rPr lang="de-DE" sz="750" dirty="0">
                  <a:solidFill>
                    <a:schemeClr val="tx1"/>
                  </a:solidFill>
                </a:rPr>
              </a:br>
              <a:r>
                <a:rPr lang="de-DE" sz="750" dirty="0">
                  <a:solidFill>
                    <a:schemeClr val="tx1"/>
                  </a:solidFill>
                </a:rPr>
                <a:t> </a:t>
              </a:r>
            </a:p>
            <a:p>
              <a:pPr algn="ctr"/>
              <a:r>
                <a:rPr lang="de-DE" sz="750" dirty="0">
                  <a:solidFill>
                    <a:schemeClr val="tx1"/>
                  </a:solidFill>
                </a:rPr>
                <a:t>S Schlüssel-qualifikation</a:t>
              </a:r>
            </a:p>
            <a:p>
              <a:pPr algn="ctr"/>
              <a:endParaRPr lang="de-DE" sz="750" dirty="0">
                <a:solidFill>
                  <a:schemeClr val="tx1"/>
                </a:solidFill>
              </a:endParaRPr>
            </a:p>
            <a:p>
              <a:pPr algn="ctr"/>
              <a:r>
                <a:rPr lang="de-DE" sz="750" dirty="0">
                  <a:solidFill>
                    <a:schemeClr val="tx1"/>
                  </a:solidFill>
                </a:rPr>
                <a:t>bis Ende 5. FS (sollte) </a:t>
              </a:r>
              <a:br>
                <a:rPr lang="de-DE" sz="750" dirty="0">
                  <a:solidFill>
                    <a:schemeClr val="tx1"/>
                  </a:solidFill>
                </a:rPr>
              </a:b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r>
                <a:rPr lang="de-DE" sz="750" dirty="0">
                  <a:solidFill>
                    <a:schemeClr val="tx1"/>
                  </a:solidFill>
                </a:rPr>
                <a:t>3</a:t>
              </a:r>
            </a:p>
          </p:txBody>
        </p:sp>
        <p:pic>
          <p:nvPicPr>
            <p:cNvPr id="120" name="Grafik 119" descr="Schneeflocke">
              <a:extLst>
                <a:ext uri="{FF2B5EF4-FFF2-40B4-BE49-F238E27FC236}">
                  <a16:creationId xmlns:a16="http://schemas.microsoft.com/office/drawing/2014/main" id="{308BF00C-E2DE-403E-B9E3-19556F1DDD7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710955" y="3126284"/>
              <a:ext cx="175259" cy="175259"/>
            </a:xfrm>
            <a:prstGeom prst="rect">
              <a:avLst/>
            </a:prstGeom>
          </p:spPr>
        </p:pic>
        <p:pic>
          <p:nvPicPr>
            <p:cNvPr id="122" name="Grafik 121" descr="Sonne">
              <a:extLst>
                <a:ext uri="{FF2B5EF4-FFF2-40B4-BE49-F238E27FC236}">
                  <a16:creationId xmlns:a16="http://schemas.microsoft.com/office/drawing/2014/main" id="{744D0B2A-E4C9-48AE-A0C3-014AC6A557E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850545" y="3126039"/>
              <a:ext cx="175259" cy="175259"/>
            </a:xfrm>
            <a:prstGeom prst="rect">
              <a:avLst/>
            </a:prstGeom>
          </p:spPr>
        </p:pic>
      </p:grpSp>
      <p:grpSp>
        <p:nvGrpSpPr>
          <p:cNvPr id="237" name="Gruppieren 236">
            <a:extLst>
              <a:ext uri="{FF2B5EF4-FFF2-40B4-BE49-F238E27FC236}">
                <a16:creationId xmlns:a16="http://schemas.microsoft.com/office/drawing/2014/main" id="{1781F617-F3C0-40FE-9322-FA3E38EA348A}"/>
              </a:ext>
            </a:extLst>
          </p:cNvPr>
          <p:cNvGrpSpPr/>
          <p:nvPr/>
        </p:nvGrpSpPr>
        <p:grpSpPr>
          <a:xfrm>
            <a:off x="10729831" y="4560911"/>
            <a:ext cx="690136" cy="926235"/>
            <a:chOff x="10729831" y="4560911"/>
            <a:chExt cx="690136" cy="926235"/>
          </a:xfrm>
        </p:grpSpPr>
        <p:sp>
          <p:nvSpPr>
            <p:cNvPr id="84" name="Rechteck 83">
              <a:extLst>
                <a:ext uri="{FF2B5EF4-FFF2-40B4-BE49-F238E27FC236}">
                  <a16:creationId xmlns:a16="http://schemas.microsoft.com/office/drawing/2014/main" id="{E0AE659E-3C63-405F-952A-DBE233608A47}"/>
                </a:ext>
              </a:extLst>
            </p:cNvPr>
            <p:cNvSpPr/>
            <p:nvPr/>
          </p:nvSpPr>
          <p:spPr>
            <a:xfrm>
              <a:off x="10729831" y="4560911"/>
              <a:ext cx="684553" cy="914400"/>
            </a:xfrm>
            <a:prstGeom prst="rect">
              <a:avLst/>
            </a:prstGeom>
            <a:gradFill>
              <a:gsLst>
                <a:gs pos="0">
                  <a:srgbClr val="ECE0F8"/>
                </a:gs>
                <a:gs pos="50000">
                  <a:srgbClr val="F3D1F0"/>
                </a:gs>
                <a:gs pos="100000">
                  <a:srgbClr val="D38FE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M21: Psycho-therapie</a:t>
              </a:r>
            </a:p>
            <a:p>
              <a:pPr algn="ctr"/>
              <a:endParaRPr lang="de-DE" sz="600" dirty="0">
                <a:solidFill>
                  <a:schemeClr val="tx1"/>
                </a:solidFill>
              </a:endParaRPr>
            </a:p>
            <a:p>
              <a:pPr algn="ctr"/>
              <a:r>
                <a:rPr lang="de-DE" sz="750" dirty="0">
                  <a:solidFill>
                    <a:schemeClr val="tx1"/>
                  </a:solidFill>
                </a:rPr>
                <a:t>S Präv. Reha-</a:t>
              </a:r>
              <a:r>
                <a:rPr lang="de-DE" sz="750" dirty="0" err="1">
                  <a:solidFill>
                    <a:schemeClr val="tx1"/>
                  </a:solidFill>
                </a:rPr>
                <a:t>bilitation</a:t>
              </a:r>
              <a:r>
                <a:rPr lang="de-DE" sz="750" dirty="0">
                  <a:solidFill>
                    <a:schemeClr val="tx1"/>
                  </a:solidFill>
                </a:rPr>
                <a:t> &amp; Psychotherap Handeln</a:t>
              </a:r>
              <a:br>
                <a:rPr lang="de-DE" sz="750" dirty="0">
                  <a:solidFill>
                    <a:schemeClr val="tx1"/>
                  </a:solidFill>
                </a:rPr>
              </a:br>
              <a:r>
                <a:rPr lang="de-DE" sz="750" dirty="0">
                  <a:solidFill>
                    <a:schemeClr val="tx1"/>
                  </a:solidFill>
                </a:rPr>
                <a:t>2; 1</a:t>
              </a:r>
            </a:p>
          </p:txBody>
        </p:sp>
        <p:pic>
          <p:nvPicPr>
            <p:cNvPr id="124" name="Grafik 123" descr="Schneeflocke">
              <a:extLst>
                <a:ext uri="{FF2B5EF4-FFF2-40B4-BE49-F238E27FC236}">
                  <a16:creationId xmlns:a16="http://schemas.microsoft.com/office/drawing/2014/main" id="{508659E1-9B8C-41FC-8DC7-983EBFBD8C4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244708" y="5311887"/>
              <a:ext cx="175259" cy="175259"/>
            </a:xfrm>
            <a:prstGeom prst="rect">
              <a:avLst/>
            </a:prstGeom>
          </p:spPr>
        </p:pic>
      </p:grpSp>
      <p:grpSp>
        <p:nvGrpSpPr>
          <p:cNvPr id="238" name="Gruppieren 237">
            <a:extLst>
              <a:ext uri="{FF2B5EF4-FFF2-40B4-BE49-F238E27FC236}">
                <a16:creationId xmlns:a16="http://schemas.microsoft.com/office/drawing/2014/main" id="{A2DD9731-B15F-448E-9F90-F8969656BEFD}"/>
              </a:ext>
            </a:extLst>
          </p:cNvPr>
          <p:cNvGrpSpPr/>
          <p:nvPr/>
        </p:nvGrpSpPr>
        <p:grpSpPr>
          <a:xfrm>
            <a:off x="11443590" y="4564946"/>
            <a:ext cx="689694" cy="915771"/>
            <a:chOff x="11443590" y="4564946"/>
            <a:chExt cx="689694" cy="915771"/>
          </a:xfrm>
        </p:grpSpPr>
        <p:sp>
          <p:nvSpPr>
            <p:cNvPr id="85" name="Rechteck 84">
              <a:extLst>
                <a:ext uri="{FF2B5EF4-FFF2-40B4-BE49-F238E27FC236}">
                  <a16:creationId xmlns:a16="http://schemas.microsoft.com/office/drawing/2014/main" id="{B98EFC94-8700-4902-8414-D756741FA6CE}"/>
                </a:ext>
              </a:extLst>
            </p:cNvPr>
            <p:cNvSpPr/>
            <p:nvPr/>
          </p:nvSpPr>
          <p:spPr>
            <a:xfrm>
              <a:off x="11443590" y="4564946"/>
              <a:ext cx="684553" cy="914400"/>
            </a:xfrm>
            <a:prstGeom prst="rect">
              <a:avLst/>
            </a:prstGeom>
            <a:gradFill>
              <a:gsLst>
                <a:gs pos="0">
                  <a:srgbClr val="ECE0F8"/>
                </a:gs>
                <a:gs pos="50000">
                  <a:srgbClr val="F3D1F0"/>
                </a:gs>
                <a:gs pos="100000">
                  <a:srgbClr val="D38FE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M21: Psycho-therapie</a:t>
              </a:r>
            </a:p>
            <a:p>
              <a:pPr algn="ctr"/>
              <a:endParaRPr lang="de-DE" sz="750" dirty="0">
                <a:solidFill>
                  <a:schemeClr val="tx1"/>
                </a:solidFill>
              </a:endParaRPr>
            </a:p>
            <a:p>
              <a:pPr algn="ctr"/>
              <a:r>
                <a:rPr lang="de-DE" sz="750" dirty="0">
                  <a:solidFill>
                    <a:schemeClr val="tx1"/>
                  </a:solidFill>
                </a:rPr>
                <a:t>S Berufsethik &amp; Berufsrecht</a:t>
              </a:r>
            </a:p>
            <a:p>
              <a:pPr algn="ctr"/>
              <a:br>
                <a:rPr lang="de-DE" sz="750" dirty="0">
                  <a:solidFill>
                    <a:schemeClr val="tx1"/>
                  </a:solidFill>
                </a:rPr>
              </a:br>
              <a:r>
                <a:rPr lang="de-DE" sz="750" dirty="0">
                  <a:solidFill>
                    <a:schemeClr val="tx1"/>
                  </a:solidFill>
                </a:rPr>
                <a:t>2; 1</a:t>
              </a:r>
            </a:p>
          </p:txBody>
        </p:sp>
        <p:pic>
          <p:nvPicPr>
            <p:cNvPr id="125" name="Grafik 124" descr="Schneeflocke">
              <a:extLst>
                <a:ext uri="{FF2B5EF4-FFF2-40B4-BE49-F238E27FC236}">
                  <a16:creationId xmlns:a16="http://schemas.microsoft.com/office/drawing/2014/main" id="{4460E68E-8A71-46B3-98A1-8753B8F5E60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958025" y="5305458"/>
              <a:ext cx="175259" cy="175259"/>
            </a:xfrm>
            <a:prstGeom prst="rect">
              <a:avLst/>
            </a:prstGeom>
          </p:spPr>
        </p:pic>
      </p:grpSp>
      <p:grpSp>
        <p:nvGrpSpPr>
          <p:cNvPr id="236" name="Gruppieren 235">
            <a:extLst>
              <a:ext uri="{FF2B5EF4-FFF2-40B4-BE49-F238E27FC236}">
                <a16:creationId xmlns:a16="http://schemas.microsoft.com/office/drawing/2014/main" id="{4ED00AF0-1D9E-4EDD-B885-DCB4D4DA78B8}"/>
              </a:ext>
            </a:extLst>
          </p:cNvPr>
          <p:cNvGrpSpPr/>
          <p:nvPr/>
        </p:nvGrpSpPr>
        <p:grpSpPr>
          <a:xfrm>
            <a:off x="10005099" y="4567581"/>
            <a:ext cx="688247" cy="919322"/>
            <a:chOff x="10005099" y="4567581"/>
            <a:chExt cx="688247" cy="919322"/>
          </a:xfrm>
        </p:grpSpPr>
        <p:sp>
          <p:nvSpPr>
            <p:cNvPr id="83" name="Rechteck 82">
              <a:extLst>
                <a:ext uri="{FF2B5EF4-FFF2-40B4-BE49-F238E27FC236}">
                  <a16:creationId xmlns:a16="http://schemas.microsoft.com/office/drawing/2014/main" id="{A81E2A85-582E-4391-92F9-8AEF343CF9A6}"/>
                </a:ext>
              </a:extLst>
            </p:cNvPr>
            <p:cNvSpPr/>
            <p:nvPr/>
          </p:nvSpPr>
          <p:spPr>
            <a:xfrm>
              <a:off x="10005099" y="4567581"/>
              <a:ext cx="684553" cy="914400"/>
            </a:xfrm>
            <a:prstGeom prst="rect">
              <a:avLst/>
            </a:prstGeom>
            <a:gradFill>
              <a:gsLst>
                <a:gs pos="0">
                  <a:srgbClr val="ECE0F8"/>
                </a:gs>
                <a:gs pos="50000">
                  <a:srgbClr val="F3D1F0"/>
                </a:gs>
                <a:gs pos="100000">
                  <a:srgbClr val="D38FE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M21: Psycho-therapie</a:t>
              </a:r>
            </a:p>
            <a:p>
              <a:pPr algn="ctr"/>
              <a:endParaRPr lang="de-DE" sz="750" dirty="0">
                <a:solidFill>
                  <a:schemeClr val="tx1"/>
                </a:solidFill>
              </a:endParaRPr>
            </a:p>
            <a:p>
              <a:pPr algn="ctr"/>
              <a:r>
                <a:rPr lang="de-DE" sz="750" dirty="0">
                  <a:solidFill>
                    <a:schemeClr val="tx1"/>
                  </a:solidFill>
                </a:rPr>
                <a:t>S Biolog. Psychologie 3</a:t>
              </a:r>
            </a:p>
            <a:p>
              <a:pPr algn="ctr"/>
              <a:br>
                <a:rPr lang="de-DE" sz="750" dirty="0">
                  <a:solidFill>
                    <a:schemeClr val="tx1"/>
                  </a:solidFill>
                </a:rPr>
              </a:br>
              <a:r>
                <a:rPr lang="de-DE" sz="750" dirty="0">
                  <a:solidFill>
                    <a:schemeClr val="tx1"/>
                  </a:solidFill>
                </a:rPr>
                <a:t>4; 2</a:t>
              </a:r>
            </a:p>
          </p:txBody>
        </p:sp>
        <p:pic>
          <p:nvPicPr>
            <p:cNvPr id="126" name="Grafik 125" descr="Schneeflocke">
              <a:extLst>
                <a:ext uri="{FF2B5EF4-FFF2-40B4-BE49-F238E27FC236}">
                  <a16:creationId xmlns:a16="http://schemas.microsoft.com/office/drawing/2014/main" id="{EE4ECDE0-79D4-4342-94B2-B8A3AF50D0C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518087" y="5311644"/>
              <a:ext cx="175259" cy="175259"/>
            </a:xfrm>
            <a:prstGeom prst="rect">
              <a:avLst/>
            </a:prstGeom>
          </p:spPr>
        </p:pic>
      </p:grpSp>
      <p:grpSp>
        <p:nvGrpSpPr>
          <p:cNvPr id="242" name="Gruppieren 241">
            <a:extLst>
              <a:ext uri="{FF2B5EF4-FFF2-40B4-BE49-F238E27FC236}">
                <a16:creationId xmlns:a16="http://schemas.microsoft.com/office/drawing/2014/main" id="{71A4A19B-3CB4-46E9-BDC3-2C096CC234AC}"/>
              </a:ext>
            </a:extLst>
          </p:cNvPr>
          <p:cNvGrpSpPr/>
          <p:nvPr/>
        </p:nvGrpSpPr>
        <p:grpSpPr>
          <a:xfrm>
            <a:off x="10123699" y="528038"/>
            <a:ext cx="634977" cy="2789515"/>
            <a:chOff x="10123699" y="528038"/>
            <a:chExt cx="634977" cy="2789515"/>
          </a:xfrm>
        </p:grpSpPr>
        <p:sp>
          <p:nvSpPr>
            <p:cNvPr id="87" name="Rechteck 86">
              <a:extLst>
                <a:ext uri="{FF2B5EF4-FFF2-40B4-BE49-F238E27FC236}">
                  <a16:creationId xmlns:a16="http://schemas.microsoft.com/office/drawing/2014/main" id="{657C496E-F611-41B5-B2E1-01A545BD932F}"/>
                </a:ext>
              </a:extLst>
            </p:cNvPr>
            <p:cNvSpPr/>
            <p:nvPr/>
          </p:nvSpPr>
          <p:spPr>
            <a:xfrm>
              <a:off x="10123699" y="528038"/>
              <a:ext cx="634370" cy="2789515"/>
            </a:xfrm>
            <a:prstGeom prst="rect">
              <a:avLst/>
            </a:prstGeom>
            <a:gradFill>
              <a:gsLst>
                <a:gs pos="0">
                  <a:srgbClr val="ECE0F8"/>
                </a:gs>
                <a:gs pos="50000">
                  <a:srgbClr val="E7D1F3"/>
                </a:gs>
                <a:gs pos="100000">
                  <a:srgbClr val="B1A0E8"/>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M20: Ergänzungs-modul</a:t>
              </a:r>
              <a:br>
                <a:rPr lang="de-DE" sz="750" dirty="0">
                  <a:solidFill>
                    <a:schemeClr val="tx1"/>
                  </a:solidFill>
                </a:rPr>
              </a:br>
              <a:r>
                <a:rPr lang="de-DE" sz="750" dirty="0">
                  <a:solidFill>
                    <a:schemeClr val="tx1"/>
                  </a:solidFill>
                </a:rPr>
                <a:t> </a:t>
              </a:r>
            </a:p>
            <a:p>
              <a:pPr algn="ctr"/>
              <a:r>
                <a:rPr lang="de-DE" sz="750" dirty="0">
                  <a:solidFill>
                    <a:schemeClr val="tx1"/>
                  </a:solidFill>
                </a:rPr>
                <a:t>VL/S Nachbar-fach</a:t>
              </a:r>
            </a:p>
            <a:p>
              <a:pPr algn="ctr"/>
              <a:br>
                <a:rPr lang="de-DE" sz="750" dirty="0">
                  <a:solidFill>
                    <a:schemeClr val="tx1"/>
                  </a:solidFill>
                </a:rPr>
              </a:br>
              <a:r>
                <a:rPr lang="de-DE" sz="750" dirty="0">
                  <a:solidFill>
                    <a:schemeClr val="tx1"/>
                  </a:solidFill>
                </a:rPr>
                <a:t>bis Ende 5. FS (sollte)</a:t>
              </a: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r>
                <a:rPr lang="de-DE" sz="750" dirty="0">
                  <a:solidFill>
                    <a:schemeClr val="tx1"/>
                  </a:solidFill>
                </a:rPr>
                <a:t>10</a:t>
              </a:r>
            </a:p>
          </p:txBody>
        </p:sp>
        <p:pic>
          <p:nvPicPr>
            <p:cNvPr id="157" name="Grafik 156" descr="Sonne">
              <a:extLst>
                <a:ext uri="{FF2B5EF4-FFF2-40B4-BE49-F238E27FC236}">
                  <a16:creationId xmlns:a16="http://schemas.microsoft.com/office/drawing/2014/main" id="{B1007DF9-2C46-454B-A105-A1771BD3E26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583417" y="3135223"/>
              <a:ext cx="175259" cy="175259"/>
            </a:xfrm>
            <a:prstGeom prst="rect">
              <a:avLst/>
            </a:prstGeom>
          </p:spPr>
        </p:pic>
        <p:pic>
          <p:nvPicPr>
            <p:cNvPr id="158" name="Grafik 157" descr="Schneeflocke">
              <a:extLst>
                <a:ext uri="{FF2B5EF4-FFF2-40B4-BE49-F238E27FC236}">
                  <a16:creationId xmlns:a16="http://schemas.microsoft.com/office/drawing/2014/main" id="{9BE30536-F888-4E5A-A0B7-E92A76150E7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437369" y="3136427"/>
              <a:ext cx="175259" cy="175259"/>
            </a:xfrm>
            <a:prstGeom prst="rect">
              <a:avLst/>
            </a:prstGeom>
          </p:spPr>
        </p:pic>
      </p:grpSp>
      <p:sp>
        <p:nvSpPr>
          <p:cNvPr id="167" name="Rechteck 166">
            <a:extLst>
              <a:ext uri="{FF2B5EF4-FFF2-40B4-BE49-F238E27FC236}">
                <a16:creationId xmlns:a16="http://schemas.microsoft.com/office/drawing/2014/main" id="{DA90D1B6-A8B6-4EC7-950C-E81734FE6913}"/>
              </a:ext>
            </a:extLst>
          </p:cNvPr>
          <p:cNvSpPr/>
          <p:nvPr/>
        </p:nvSpPr>
        <p:spPr>
          <a:xfrm>
            <a:off x="8550990" y="6584255"/>
            <a:ext cx="1188596" cy="221055"/>
          </a:xfrm>
          <a:prstGeom prst="rect">
            <a:avLst/>
          </a:prstGeom>
          <a:solidFill>
            <a:srgbClr val="B9B7B7"/>
          </a:solidFill>
          <a:ln>
            <a:noFill/>
          </a:ln>
          <a:effectLst/>
        </p:spPr>
        <p:style>
          <a:lnRef idx="1">
            <a:schemeClr val="accent6"/>
          </a:lnRef>
          <a:fillRef idx="2">
            <a:schemeClr val="accent6"/>
          </a:fillRef>
          <a:effectRef idx="1">
            <a:schemeClr val="accent6"/>
          </a:effectRef>
          <a:fontRef idx="minor">
            <a:schemeClr val="dk1"/>
          </a:fontRef>
        </p:style>
        <p:txBody>
          <a:bodyPr lIns="36000" tIns="108000" rIns="36000" bIns="108000" rtlCol="0" anchor="ctr"/>
          <a:lstStyle/>
          <a:p>
            <a:pPr algn="ctr"/>
            <a:r>
              <a:rPr lang="de-DE" sz="1050" dirty="0"/>
              <a:t>Gesamtklausur</a:t>
            </a:r>
          </a:p>
        </p:txBody>
      </p:sp>
      <p:sp>
        <p:nvSpPr>
          <p:cNvPr id="8" name="Textfeld 7">
            <a:extLst>
              <a:ext uri="{FF2B5EF4-FFF2-40B4-BE49-F238E27FC236}">
                <a16:creationId xmlns:a16="http://schemas.microsoft.com/office/drawing/2014/main" id="{6AEE0F28-02E8-4E4A-B927-312EEAD16FF9}"/>
              </a:ext>
            </a:extLst>
          </p:cNvPr>
          <p:cNvSpPr txBox="1"/>
          <p:nvPr/>
        </p:nvSpPr>
        <p:spPr>
          <a:xfrm>
            <a:off x="282900" y="6511054"/>
            <a:ext cx="2277103" cy="379692"/>
          </a:xfrm>
          <a:prstGeom prst="rect">
            <a:avLst/>
          </a:prstGeom>
          <a:noFill/>
          <a:ln>
            <a:noFill/>
          </a:ln>
        </p:spPr>
        <p:txBody>
          <a:bodyPr wrap="square" lIns="36000" tIns="108000" rIns="36000" bIns="108000" rtlCol="0">
            <a:spAutoFit/>
          </a:bodyPr>
          <a:lstStyle/>
          <a:p>
            <a:r>
              <a:rPr lang="de-DE" sz="1050" dirty="0"/>
              <a:t>Wird @UKN nur im WiSe angeboten</a:t>
            </a:r>
          </a:p>
        </p:txBody>
      </p:sp>
      <p:pic>
        <p:nvPicPr>
          <p:cNvPr id="152" name="Grafik 151" descr="Schneeflocke">
            <a:extLst>
              <a:ext uri="{FF2B5EF4-FFF2-40B4-BE49-F238E27FC236}">
                <a16:creationId xmlns:a16="http://schemas.microsoft.com/office/drawing/2014/main" id="{F518A9DB-8D47-4842-8484-87944B72D43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5560" y="6610215"/>
            <a:ext cx="175259" cy="175259"/>
          </a:xfrm>
          <a:prstGeom prst="rect">
            <a:avLst/>
          </a:prstGeom>
        </p:spPr>
      </p:pic>
      <p:grpSp>
        <p:nvGrpSpPr>
          <p:cNvPr id="229" name="Gruppieren 228">
            <a:extLst>
              <a:ext uri="{FF2B5EF4-FFF2-40B4-BE49-F238E27FC236}">
                <a16:creationId xmlns:a16="http://schemas.microsoft.com/office/drawing/2014/main" id="{3D8523E0-99A4-44EB-918F-74B19BA350DB}"/>
              </a:ext>
            </a:extLst>
          </p:cNvPr>
          <p:cNvGrpSpPr/>
          <p:nvPr/>
        </p:nvGrpSpPr>
        <p:grpSpPr>
          <a:xfrm>
            <a:off x="30418" y="522946"/>
            <a:ext cx="296858" cy="914400"/>
            <a:chOff x="30418" y="531824"/>
            <a:chExt cx="296858" cy="914400"/>
          </a:xfrm>
        </p:grpSpPr>
        <p:sp>
          <p:nvSpPr>
            <p:cNvPr id="190" name="Rechteck 189">
              <a:extLst>
                <a:ext uri="{FF2B5EF4-FFF2-40B4-BE49-F238E27FC236}">
                  <a16:creationId xmlns:a16="http://schemas.microsoft.com/office/drawing/2014/main" id="{2FE6E8A6-8EC0-4B37-B4C8-A0AB29F53FBF}"/>
                </a:ext>
              </a:extLst>
            </p:cNvPr>
            <p:cNvSpPr/>
            <p:nvPr/>
          </p:nvSpPr>
          <p:spPr>
            <a:xfrm>
              <a:off x="30418" y="531824"/>
              <a:ext cx="296858" cy="914400"/>
            </a:xfrm>
            <a:prstGeom prst="rect">
              <a:avLst/>
            </a:prstGeom>
            <a:solidFill>
              <a:schemeClr val="accent1">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 tIns="108000" rIns="18000" bIns="108000" numCol="1" spcCol="0" rtlCol="0" fromWordArt="0" anchor="ctr" anchorCtr="0" forceAA="0" compatLnSpc="1">
              <a:prstTxWarp prst="textNoShape">
                <a:avLst/>
              </a:prstTxWarp>
              <a:noAutofit/>
            </a:bodyPr>
            <a:lstStyle/>
            <a:p>
              <a:pPr algn="ctr"/>
              <a:r>
                <a:rPr lang="de-DE" sz="650" dirty="0">
                  <a:solidFill>
                    <a:schemeClr val="tx1"/>
                  </a:solidFill>
                </a:rPr>
                <a:t>1. FS</a:t>
              </a:r>
            </a:p>
            <a:p>
              <a:pPr algn="ctr"/>
              <a:r>
                <a:rPr lang="de-DE" sz="650" dirty="0">
                  <a:solidFill>
                    <a:schemeClr val="tx1"/>
                  </a:solidFill>
                </a:rPr>
                <a:t>WiSe</a:t>
              </a:r>
            </a:p>
            <a:p>
              <a:pPr algn="ctr"/>
              <a:endParaRPr lang="de-DE" sz="650" dirty="0">
                <a:solidFill>
                  <a:schemeClr val="tx1"/>
                </a:solidFill>
              </a:endParaRPr>
            </a:p>
            <a:p>
              <a:pPr algn="ctr"/>
              <a:endParaRPr lang="de-DE" sz="650" dirty="0">
                <a:solidFill>
                  <a:schemeClr val="tx1"/>
                </a:solidFill>
              </a:endParaRPr>
            </a:p>
            <a:p>
              <a:pPr algn="ctr"/>
              <a:endParaRPr lang="de-DE" sz="650" dirty="0">
                <a:solidFill>
                  <a:schemeClr val="tx1"/>
                </a:solidFill>
              </a:endParaRPr>
            </a:p>
            <a:p>
              <a:pPr algn="ctr"/>
              <a:endParaRPr lang="de-DE" sz="650" dirty="0">
                <a:solidFill>
                  <a:schemeClr val="tx1"/>
                </a:solidFill>
              </a:endParaRPr>
            </a:p>
            <a:p>
              <a:pPr algn="ctr"/>
              <a:endParaRPr lang="de-DE" sz="650" dirty="0">
                <a:solidFill>
                  <a:schemeClr val="tx1"/>
                </a:solidFill>
              </a:endParaRPr>
            </a:p>
            <a:p>
              <a:pPr algn="ctr"/>
              <a:r>
                <a:rPr lang="de-DE" sz="600" dirty="0">
                  <a:solidFill>
                    <a:schemeClr val="tx1"/>
                  </a:solidFill>
                </a:rPr>
                <a:t>CP; SWS</a:t>
              </a:r>
            </a:p>
          </p:txBody>
        </p:sp>
        <p:pic>
          <p:nvPicPr>
            <p:cNvPr id="164" name="Grafik 163" descr="Schneeflocke">
              <a:extLst>
                <a:ext uri="{FF2B5EF4-FFF2-40B4-BE49-F238E27FC236}">
                  <a16:creationId xmlns:a16="http://schemas.microsoft.com/office/drawing/2014/main" id="{53EF1E30-29AA-42D8-B59A-E191883E794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1607" y="935960"/>
              <a:ext cx="175259" cy="175259"/>
            </a:xfrm>
            <a:prstGeom prst="rect">
              <a:avLst/>
            </a:prstGeom>
            <a:effectLst/>
          </p:spPr>
        </p:pic>
      </p:grpSp>
      <p:grpSp>
        <p:nvGrpSpPr>
          <p:cNvPr id="231" name="Gruppieren 230">
            <a:extLst>
              <a:ext uri="{FF2B5EF4-FFF2-40B4-BE49-F238E27FC236}">
                <a16:creationId xmlns:a16="http://schemas.microsoft.com/office/drawing/2014/main" id="{B42599BE-2ABB-43C0-8B57-2F976E332894}"/>
              </a:ext>
            </a:extLst>
          </p:cNvPr>
          <p:cNvGrpSpPr/>
          <p:nvPr/>
        </p:nvGrpSpPr>
        <p:grpSpPr>
          <a:xfrm>
            <a:off x="35776" y="2549730"/>
            <a:ext cx="296858" cy="914400"/>
            <a:chOff x="35776" y="2549730"/>
            <a:chExt cx="296858" cy="914400"/>
          </a:xfrm>
        </p:grpSpPr>
        <p:sp>
          <p:nvSpPr>
            <p:cNvPr id="189" name="Rechteck 188">
              <a:extLst>
                <a:ext uri="{FF2B5EF4-FFF2-40B4-BE49-F238E27FC236}">
                  <a16:creationId xmlns:a16="http://schemas.microsoft.com/office/drawing/2014/main" id="{A9BBC735-D879-4C58-9497-23ABA9177B59}"/>
                </a:ext>
              </a:extLst>
            </p:cNvPr>
            <p:cNvSpPr/>
            <p:nvPr/>
          </p:nvSpPr>
          <p:spPr>
            <a:xfrm>
              <a:off x="35776" y="2549730"/>
              <a:ext cx="296858" cy="914400"/>
            </a:xfrm>
            <a:prstGeom prst="rect">
              <a:avLst/>
            </a:prstGeom>
            <a:solidFill>
              <a:schemeClr val="accent1">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 tIns="108000" rIns="18000" bIns="108000" numCol="1" spcCol="0" rtlCol="0" fromWordArt="0" anchor="ctr" anchorCtr="0" forceAA="0" compatLnSpc="1">
              <a:prstTxWarp prst="textNoShape">
                <a:avLst/>
              </a:prstTxWarp>
              <a:noAutofit/>
            </a:bodyPr>
            <a:lstStyle/>
            <a:p>
              <a:pPr algn="ctr"/>
              <a:r>
                <a:rPr lang="de-DE" sz="650" dirty="0">
                  <a:solidFill>
                    <a:schemeClr val="tx1"/>
                  </a:solidFill>
                </a:rPr>
                <a:t>3. FS</a:t>
              </a:r>
            </a:p>
            <a:p>
              <a:pPr algn="ctr"/>
              <a:r>
                <a:rPr lang="de-DE" sz="650" dirty="0">
                  <a:solidFill>
                    <a:schemeClr val="tx1"/>
                  </a:solidFill>
                </a:rPr>
                <a:t>WiSe</a:t>
              </a:r>
            </a:p>
            <a:p>
              <a:pPr algn="ctr"/>
              <a:endParaRPr lang="de-DE" sz="650" dirty="0">
                <a:solidFill>
                  <a:schemeClr val="tx1"/>
                </a:solidFill>
              </a:endParaRPr>
            </a:p>
            <a:p>
              <a:pPr algn="ctr"/>
              <a:endParaRPr lang="de-DE" sz="650" dirty="0">
                <a:solidFill>
                  <a:schemeClr val="tx1"/>
                </a:solidFill>
              </a:endParaRPr>
            </a:p>
            <a:p>
              <a:pPr algn="ctr"/>
              <a:endParaRPr lang="de-DE" sz="650" dirty="0">
                <a:solidFill>
                  <a:schemeClr val="tx1"/>
                </a:solidFill>
              </a:endParaRPr>
            </a:p>
            <a:p>
              <a:pPr algn="ctr"/>
              <a:endParaRPr lang="de-DE" sz="650" dirty="0">
                <a:solidFill>
                  <a:schemeClr val="tx1"/>
                </a:solidFill>
              </a:endParaRPr>
            </a:p>
            <a:p>
              <a:pPr algn="ctr"/>
              <a:endParaRPr lang="de-DE" sz="650" dirty="0">
                <a:solidFill>
                  <a:schemeClr val="tx1"/>
                </a:solidFill>
              </a:endParaRPr>
            </a:p>
            <a:p>
              <a:pPr algn="ctr"/>
              <a:r>
                <a:rPr lang="de-DE" sz="600" dirty="0">
                  <a:solidFill>
                    <a:schemeClr val="tx1"/>
                  </a:solidFill>
                </a:rPr>
                <a:t>CP; SWS</a:t>
              </a:r>
            </a:p>
          </p:txBody>
        </p:sp>
        <p:pic>
          <p:nvPicPr>
            <p:cNvPr id="165" name="Grafik 164" descr="Schneeflocke">
              <a:extLst>
                <a:ext uri="{FF2B5EF4-FFF2-40B4-BE49-F238E27FC236}">
                  <a16:creationId xmlns:a16="http://schemas.microsoft.com/office/drawing/2014/main" id="{FC6EEC90-EE5E-4C46-8197-29A1CD8B917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1991" y="2978894"/>
              <a:ext cx="175259" cy="175259"/>
            </a:xfrm>
            <a:prstGeom prst="rect">
              <a:avLst/>
            </a:prstGeom>
            <a:effectLst/>
          </p:spPr>
        </p:pic>
      </p:grpSp>
      <p:grpSp>
        <p:nvGrpSpPr>
          <p:cNvPr id="233" name="Gruppieren 232">
            <a:extLst>
              <a:ext uri="{FF2B5EF4-FFF2-40B4-BE49-F238E27FC236}">
                <a16:creationId xmlns:a16="http://schemas.microsoft.com/office/drawing/2014/main" id="{27177DF3-6AB2-45F3-AA7B-7647DEB56C52}"/>
              </a:ext>
            </a:extLst>
          </p:cNvPr>
          <p:cNvGrpSpPr/>
          <p:nvPr/>
        </p:nvGrpSpPr>
        <p:grpSpPr>
          <a:xfrm>
            <a:off x="30808" y="4588226"/>
            <a:ext cx="296858" cy="914400"/>
            <a:chOff x="30808" y="4579348"/>
            <a:chExt cx="296858" cy="914400"/>
          </a:xfrm>
        </p:grpSpPr>
        <p:sp>
          <p:nvSpPr>
            <p:cNvPr id="61" name="Rechteck 60">
              <a:extLst>
                <a:ext uri="{FF2B5EF4-FFF2-40B4-BE49-F238E27FC236}">
                  <a16:creationId xmlns:a16="http://schemas.microsoft.com/office/drawing/2014/main" id="{7B406695-32E3-4B14-8ACD-2C1EE67419D6}"/>
                </a:ext>
              </a:extLst>
            </p:cNvPr>
            <p:cNvSpPr/>
            <p:nvPr/>
          </p:nvSpPr>
          <p:spPr>
            <a:xfrm>
              <a:off x="30808" y="4579348"/>
              <a:ext cx="296858" cy="914400"/>
            </a:xfrm>
            <a:prstGeom prst="rect">
              <a:avLst/>
            </a:prstGeom>
            <a:solidFill>
              <a:schemeClr val="accent1">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 tIns="108000" rIns="18000" bIns="108000" numCol="1" spcCol="0" rtlCol="0" fromWordArt="0" anchor="ctr" anchorCtr="0" forceAA="0" compatLnSpc="1">
              <a:prstTxWarp prst="textNoShape">
                <a:avLst/>
              </a:prstTxWarp>
              <a:noAutofit/>
            </a:bodyPr>
            <a:lstStyle/>
            <a:p>
              <a:pPr algn="ctr"/>
              <a:r>
                <a:rPr lang="de-DE" sz="650" dirty="0">
                  <a:solidFill>
                    <a:schemeClr val="tx1"/>
                  </a:solidFill>
                </a:rPr>
                <a:t>5. FS</a:t>
              </a:r>
            </a:p>
            <a:p>
              <a:pPr algn="ctr"/>
              <a:r>
                <a:rPr lang="de-DE" sz="650" dirty="0">
                  <a:solidFill>
                    <a:schemeClr val="tx1"/>
                  </a:solidFill>
                </a:rPr>
                <a:t>WiSe</a:t>
              </a:r>
            </a:p>
            <a:p>
              <a:pPr algn="ctr"/>
              <a:endParaRPr lang="de-DE" sz="650" dirty="0">
                <a:solidFill>
                  <a:schemeClr val="tx1"/>
                </a:solidFill>
              </a:endParaRPr>
            </a:p>
            <a:p>
              <a:pPr algn="ctr"/>
              <a:endParaRPr lang="de-DE" sz="650" dirty="0">
                <a:solidFill>
                  <a:schemeClr val="tx1"/>
                </a:solidFill>
              </a:endParaRPr>
            </a:p>
            <a:p>
              <a:pPr algn="ctr"/>
              <a:endParaRPr lang="de-DE" sz="650" dirty="0">
                <a:solidFill>
                  <a:schemeClr val="tx1"/>
                </a:solidFill>
              </a:endParaRPr>
            </a:p>
            <a:p>
              <a:pPr algn="ctr"/>
              <a:endParaRPr lang="de-DE" sz="650" dirty="0">
                <a:solidFill>
                  <a:schemeClr val="tx1"/>
                </a:solidFill>
              </a:endParaRPr>
            </a:p>
            <a:p>
              <a:pPr algn="ctr"/>
              <a:endParaRPr lang="de-DE" sz="650" dirty="0">
                <a:solidFill>
                  <a:schemeClr val="tx1"/>
                </a:solidFill>
              </a:endParaRPr>
            </a:p>
            <a:p>
              <a:pPr algn="ctr"/>
              <a:r>
                <a:rPr lang="de-DE" sz="600" dirty="0">
                  <a:solidFill>
                    <a:schemeClr val="tx1"/>
                  </a:solidFill>
                </a:rPr>
                <a:t>CP; SWS</a:t>
              </a:r>
            </a:p>
          </p:txBody>
        </p:sp>
        <p:pic>
          <p:nvPicPr>
            <p:cNvPr id="168" name="Grafik 167" descr="Schneeflocke">
              <a:extLst>
                <a:ext uri="{FF2B5EF4-FFF2-40B4-BE49-F238E27FC236}">
                  <a16:creationId xmlns:a16="http://schemas.microsoft.com/office/drawing/2014/main" id="{806CECC7-04B5-4AE5-806F-A1B34637D93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1998" y="5009588"/>
              <a:ext cx="175259" cy="175259"/>
            </a:xfrm>
            <a:prstGeom prst="rect">
              <a:avLst/>
            </a:prstGeom>
            <a:effectLst/>
          </p:spPr>
        </p:pic>
      </p:grpSp>
      <p:grpSp>
        <p:nvGrpSpPr>
          <p:cNvPr id="230" name="Gruppieren 229">
            <a:extLst>
              <a:ext uri="{FF2B5EF4-FFF2-40B4-BE49-F238E27FC236}">
                <a16:creationId xmlns:a16="http://schemas.microsoft.com/office/drawing/2014/main" id="{A61D0E4F-5621-4FEA-83B7-7B00EE5B2323}"/>
              </a:ext>
            </a:extLst>
          </p:cNvPr>
          <p:cNvGrpSpPr/>
          <p:nvPr/>
        </p:nvGrpSpPr>
        <p:grpSpPr>
          <a:xfrm>
            <a:off x="35512" y="1524192"/>
            <a:ext cx="296858" cy="914400"/>
            <a:chOff x="26076" y="1535402"/>
            <a:chExt cx="296858" cy="914400"/>
          </a:xfrm>
        </p:grpSpPr>
        <p:sp>
          <p:nvSpPr>
            <p:cNvPr id="58" name="Rechteck 57">
              <a:extLst>
                <a:ext uri="{FF2B5EF4-FFF2-40B4-BE49-F238E27FC236}">
                  <a16:creationId xmlns:a16="http://schemas.microsoft.com/office/drawing/2014/main" id="{1FD6D4B7-D943-48A6-B4E9-BDD4F2D27E18}"/>
                </a:ext>
              </a:extLst>
            </p:cNvPr>
            <p:cNvSpPr/>
            <p:nvPr/>
          </p:nvSpPr>
          <p:spPr>
            <a:xfrm>
              <a:off x="26076" y="1535402"/>
              <a:ext cx="296858" cy="914400"/>
            </a:xfrm>
            <a:prstGeom prst="rect">
              <a:avLst/>
            </a:prstGeom>
            <a:solidFill>
              <a:srgbClr val="FDF69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 tIns="108000" rIns="18000" bIns="108000" numCol="1" spcCol="0" rtlCol="0" fromWordArt="0" anchor="ctr" anchorCtr="0" forceAA="0" compatLnSpc="1">
              <a:prstTxWarp prst="textNoShape">
                <a:avLst/>
              </a:prstTxWarp>
              <a:noAutofit/>
            </a:bodyPr>
            <a:lstStyle/>
            <a:p>
              <a:pPr algn="ctr"/>
              <a:r>
                <a:rPr lang="de-DE" sz="650" dirty="0">
                  <a:solidFill>
                    <a:schemeClr val="tx1"/>
                  </a:solidFill>
                </a:rPr>
                <a:t>2. FS</a:t>
              </a:r>
            </a:p>
            <a:p>
              <a:pPr algn="ctr"/>
              <a:r>
                <a:rPr lang="de-DE" sz="650" dirty="0">
                  <a:solidFill>
                    <a:schemeClr val="tx1"/>
                  </a:solidFill>
                </a:rPr>
                <a:t>SoSe</a:t>
              </a:r>
            </a:p>
            <a:p>
              <a:pPr algn="ctr"/>
              <a:endParaRPr lang="de-DE" sz="650" dirty="0">
                <a:solidFill>
                  <a:schemeClr val="tx1"/>
                </a:solidFill>
              </a:endParaRPr>
            </a:p>
            <a:p>
              <a:pPr algn="ctr"/>
              <a:endParaRPr lang="de-DE" sz="650" dirty="0">
                <a:solidFill>
                  <a:schemeClr val="tx1"/>
                </a:solidFill>
              </a:endParaRPr>
            </a:p>
            <a:p>
              <a:pPr algn="ctr"/>
              <a:endParaRPr lang="de-DE" sz="650" dirty="0">
                <a:solidFill>
                  <a:schemeClr val="tx1"/>
                </a:solidFill>
              </a:endParaRPr>
            </a:p>
            <a:p>
              <a:pPr algn="ctr"/>
              <a:endParaRPr lang="de-DE" sz="650" dirty="0">
                <a:solidFill>
                  <a:schemeClr val="tx1"/>
                </a:solidFill>
              </a:endParaRPr>
            </a:p>
            <a:p>
              <a:pPr algn="ctr"/>
              <a:endParaRPr lang="de-DE" sz="650" dirty="0">
                <a:solidFill>
                  <a:schemeClr val="tx1"/>
                </a:solidFill>
              </a:endParaRPr>
            </a:p>
            <a:p>
              <a:pPr algn="ctr"/>
              <a:r>
                <a:rPr lang="de-DE" sz="600" dirty="0">
                  <a:solidFill>
                    <a:schemeClr val="tx1"/>
                  </a:solidFill>
                </a:rPr>
                <a:t>CP; SWS</a:t>
              </a:r>
            </a:p>
          </p:txBody>
        </p:sp>
        <p:pic>
          <p:nvPicPr>
            <p:cNvPr id="169" name="Grafik 168" descr="Sonne">
              <a:extLst>
                <a:ext uri="{FF2B5EF4-FFF2-40B4-BE49-F238E27FC236}">
                  <a16:creationId xmlns:a16="http://schemas.microsoft.com/office/drawing/2014/main" id="{EFF2A04C-4539-4332-BEEB-9D29306F360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4146" y="1958755"/>
              <a:ext cx="175259" cy="175259"/>
            </a:xfrm>
            <a:prstGeom prst="rect">
              <a:avLst/>
            </a:prstGeom>
            <a:effectLst/>
          </p:spPr>
        </p:pic>
      </p:grpSp>
      <p:grpSp>
        <p:nvGrpSpPr>
          <p:cNvPr id="232" name="Gruppieren 231">
            <a:extLst>
              <a:ext uri="{FF2B5EF4-FFF2-40B4-BE49-F238E27FC236}">
                <a16:creationId xmlns:a16="http://schemas.microsoft.com/office/drawing/2014/main" id="{193A7CFE-F565-4238-B985-F983B78C8536}"/>
              </a:ext>
            </a:extLst>
          </p:cNvPr>
          <p:cNvGrpSpPr/>
          <p:nvPr/>
        </p:nvGrpSpPr>
        <p:grpSpPr>
          <a:xfrm>
            <a:off x="30808" y="3578239"/>
            <a:ext cx="296858" cy="914400"/>
            <a:chOff x="30808" y="3569361"/>
            <a:chExt cx="296858" cy="914400"/>
          </a:xfrm>
        </p:grpSpPr>
        <p:sp>
          <p:nvSpPr>
            <p:cNvPr id="60" name="Rechteck 59">
              <a:extLst>
                <a:ext uri="{FF2B5EF4-FFF2-40B4-BE49-F238E27FC236}">
                  <a16:creationId xmlns:a16="http://schemas.microsoft.com/office/drawing/2014/main" id="{62F04892-3E06-4B6A-8FBC-FFD544BF2549}"/>
                </a:ext>
              </a:extLst>
            </p:cNvPr>
            <p:cNvSpPr/>
            <p:nvPr/>
          </p:nvSpPr>
          <p:spPr>
            <a:xfrm>
              <a:off x="30808" y="3569361"/>
              <a:ext cx="296858" cy="914400"/>
            </a:xfrm>
            <a:prstGeom prst="rect">
              <a:avLst/>
            </a:prstGeom>
            <a:solidFill>
              <a:srgbClr val="FDF69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 tIns="108000" rIns="18000" bIns="108000" numCol="1" spcCol="0" rtlCol="0" fromWordArt="0" anchor="ctr" anchorCtr="0" forceAA="0" compatLnSpc="1">
              <a:prstTxWarp prst="textNoShape">
                <a:avLst/>
              </a:prstTxWarp>
              <a:noAutofit/>
            </a:bodyPr>
            <a:lstStyle/>
            <a:p>
              <a:pPr algn="ctr"/>
              <a:r>
                <a:rPr lang="de-DE" sz="650" dirty="0">
                  <a:solidFill>
                    <a:schemeClr val="tx1"/>
                  </a:solidFill>
                </a:rPr>
                <a:t>4. FS</a:t>
              </a:r>
            </a:p>
            <a:p>
              <a:pPr algn="ctr"/>
              <a:r>
                <a:rPr lang="de-DE" sz="650" dirty="0">
                  <a:solidFill>
                    <a:schemeClr val="tx1"/>
                  </a:solidFill>
                </a:rPr>
                <a:t>SoSe</a:t>
              </a:r>
            </a:p>
            <a:p>
              <a:pPr algn="ctr"/>
              <a:endParaRPr lang="de-DE" sz="650" dirty="0">
                <a:solidFill>
                  <a:schemeClr val="tx1"/>
                </a:solidFill>
              </a:endParaRPr>
            </a:p>
            <a:p>
              <a:pPr algn="ctr"/>
              <a:endParaRPr lang="de-DE" sz="650" dirty="0">
                <a:solidFill>
                  <a:schemeClr val="tx1"/>
                </a:solidFill>
              </a:endParaRPr>
            </a:p>
            <a:p>
              <a:pPr algn="ctr"/>
              <a:endParaRPr lang="de-DE" sz="650" dirty="0">
                <a:solidFill>
                  <a:schemeClr val="tx1"/>
                </a:solidFill>
              </a:endParaRPr>
            </a:p>
            <a:p>
              <a:pPr algn="ctr"/>
              <a:endParaRPr lang="de-DE" sz="650" dirty="0">
                <a:solidFill>
                  <a:schemeClr val="tx1"/>
                </a:solidFill>
              </a:endParaRPr>
            </a:p>
            <a:p>
              <a:pPr algn="ctr"/>
              <a:endParaRPr lang="de-DE" sz="650" dirty="0">
                <a:solidFill>
                  <a:schemeClr val="tx1"/>
                </a:solidFill>
              </a:endParaRPr>
            </a:p>
            <a:p>
              <a:pPr algn="ctr"/>
              <a:r>
                <a:rPr lang="de-DE" sz="600" dirty="0">
                  <a:solidFill>
                    <a:schemeClr val="tx1"/>
                  </a:solidFill>
                </a:rPr>
                <a:t>CP; SWS</a:t>
              </a:r>
            </a:p>
          </p:txBody>
        </p:sp>
        <p:pic>
          <p:nvPicPr>
            <p:cNvPr id="170" name="Grafik 169" descr="Sonne">
              <a:extLst>
                <a:ext uri="{FF2B5EF4-FFF2-40B4-BE49-F238E27FC236}">
                  <a16:creationId xmlns:a16="http://schemas.microsoft.com/office/drawing/2014/main" id="{3FF1A33F-2350-4A94-997B-95B97B78C18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1609" y="3992651"/>
              <a:ext cx="175259" cy="175259"/>
            </a:xfrm>
            <a:prstGeom prst="rect">
              <a:avLst/>
            </a:prstGeom>
            <a:effectLst/>
          </p:spPr>
        </p:pic>
      </p:grpSp>
      <p:grpSp>
        <p:nvGrpSpPr>
          <p:cNvPr id="234" name="Gruppieren 233">
            <a:extLst>
              <a:ext uri="{FF2B5EF4-FFF2-40B4-BE49-F238E27FC236}">
                <a16:creationId xmlns:a16="http://schemas.microsoft.com/office/drawing/2014/main" id="{57EFA995-9393-4029-89D8-7ED86FA8C1F8}"/>
              </a:ext>
            </a:extLst>
          </p:cNvPr>
          <p:cNvGrpSpPr/>
          <p:nvPr/>
        </p:nvGrpSpPr>
        <p:grpSpPr>
          <a:xfrm>
            <a:off x="24016" y="5600637"/>
            <a:ext cx="296858" cy="914400"/>
            <a:chOff x="24016" y="5600637"/>
            <a:chExt cx="296858" cy="914400"/>
          </a:xfrm>
        </p:grpSpPr>
        <p:sp>
          <p:nvSpPr>
            <p:cNvPr id="62" name="Rechteck 61">
              <a:extLst>
                <a:ext uri="{FF2B5EF4-FFF2-40B4-BE49-F238E27FC236}">
                  <a16:creationId xmlns:a16="http://schemas.microsoft.com/office/drawing/2014/main" id="{0699C798-9B04-4B30-A282-0C1E72C8CC2C}"/>
                </a:ext>
              </a:extLst>
            </p:cNvPr>
            <p:cNvSpPr/>
            <p:nvPr/>
          </p:nvSpPr>
          <p:spPr>
            <a:xfrm>
              <a:off x="24016" y="5600637"/>
              <a:ext cx="296858" cy="914400"/>
            </a:xfrm>
            <a:prstGeom prst="rect">
              <a:avLst/>
            </a:prstGeom>
            <a:solidFill>
              <a:srgbClr val="FDF69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 tIns="108000" rIns="18000" bIns="108000" numCol="1" spcCol="0" rtlCol="0" fromWordArt="0" anchor="ctr" anchorCtr="0" forceAA="0" compatLnSpc="1">
              <a:prstTxWarp prst="textNoShape">
                <a:avLst/>
              </a:prstTxWarp>
              <a:noAutofit/>
            </a:bodyPr>
            <a:lstStyle/>
            <a:p>
              <a:pPr algn="ctr"/>
              <a:r>
                <a:rPr lang="de-DE" sz="650" dirty="0">
                  <a:solidFill>
                    <a:schemeClr val="tx1"/>
                  </a:solidFill>
                </a:rPr>
                <a:t>6. FS</a:t>
              </a:r>
            </a:p>
            <a:p>
              <a:pPr algn="ctr"/>
              <a:r>
                <a:rPr lang="de-DE" sz="650" dirty="0">
                  <a:solidFill>
                    <a:schemeClr val="tx1"/>
                  </a:solidFill>
                </a:rPr>
                <a:t>SoSe</a:t>
              </a:r>
            </a:p>
            <a:p>
              <a:pPr algn="ctr"/>
              <a:endParaRPr lang="de-DE" sz="650" dirty="0">
                <a:solidFill>
                  <a:schemeClr val="tx1"/>
                </a:solidFill>
              </a:endParaRPr>
            </a:p>
            <a:p>
              <a:pPr algn="ctr"/>
              <a:endParaRPr lang="de-DE" sz="650" dirty="0">
                <a:solidFill>
                  <a:schemeClr val="tx1"/>
                </a:solidFill>
              </a:endParaRPr>
            </a:p>
            <a:p>
              <a:pPr algn="ctr"/>
              <a:endParaRPr lang="de-DE" sz="650" dirty="0">
                <a:solidFill>
                  <a:schemeClr val="tx1"/>
                </a:solidFill>
              </a:endParaRPr>
            </a:p>
            <a:p>
              <a:pPr algn="ctr"/>
              <a:endParaRPr lang="de-DE" sz="650" dirty="0">
                <a:solidFill>
                  <a:schemeClr val="tx1"/>
                </a:solidFill>
              </a:endParaRPr>
            </a:p>
            <a:p>
              <a:pPr algn="ctr"/>
              <a:endParaRPr lang="de-DE" sz="650" dirty="0">
                <a:solidFill>
                  <a:schemeClr val="tx1"/>
                </a:solidFill>
              </a:endParaRPr>
            </a:p>
            <a:p>
              <a:pPr algn="ctr"/>
              <a:r>
                <a:rPr lang="de-DE" sz="600" dirty="0">
                  <a:solidFill>
                    <a:schemeClr val="tx1"/>
                  </a:solidFill>
                </a:rPr>
                <a:t>CP; SWS</a:t>
              </a:r>
            </a:p>
          </p:txBody>
        </p:sp>
        <p:pic>
          <p:nvPicPr>
            <p:cNvPr id="171" name="Grafik 170" descr="Sonne">
              <a:extLst>
                <a:ext uri="{FF2B5EF4-FFF2-40B4-BE49-F238E27FC236}">
                  <a16:creationId xmlns:a16="http://schemas.microsoft.com/office/drawing/2014/main" id="{89029F06-5702-4A5B-8B42-8EC3336BE7D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5179" y="6007255"/>
              <a:ext cx="175259" cy="175259"/>
            </a:xfrm>
            <a:prstGeom prst="rect">
              <a:avLst/>
            </a:prstGeom>
            <a:effectLst/>
          </p:spPr>
        </p:pic>
      </p:grpSp>
      <p:grpSp>
        <p:nvGrpSpPr>
          <p:cNvPr id="219" name="Gruppieren 218">
            <a:extLst>
              <a:ext uri="{FF2B5EF4-FFF2-40B4-BE49-F238E27FC236}">
                <a16:creationId xmlns:a16="http://schemas.microsoft.com/office/drawing/2014/main" id="{FA7ED7F3-6716-4A40-BAEE-34513823D857}"/>
              </a:ext>
            </a:extLst>
          </p:cNvPr>
          <p:cNvGrpSpPr/>
          <p:nvPr/>
        </p:nvGrpSpPr>
        <p:grpSpPr>
          <a:xfrm>
            <a:off x="6003331" y="4595166"/>
            <a:ext cx="914400" cy="917570"/>
            <a:chOff x="6003331" y="4595166"/>
            <a:chExt cx="914400" cy="917570"/>
          </a:xfrm>
        </p:grpSpPr>
        <p:sp>
          <p:nvSpPr>
            <p:cNvPr id="31" name="Rechteck 30">
              <a:extLst>
                <a:ext uri="{FF2B5EF4-FFF2-40B4-BE49-F238E27FC236}">
                  <a16:creationId xmlns:a16="http://schemas.microsoft.com/office/drawing/2014/main" id="{8E030D38-1045-41CD-B20C-A0B2F1C9719C}"/>
                </a:ext>
              </a:extLst>
            </p:cNvPr>
            <p:cNvSpPr/>
            <p:nvPr/>
          </p:nvSpPr>
          <p:spPr>
            <a:xfrm>
              <a:off x="6003331" y="4595166"/>
              <a:ext cx="914400" cy="914400"/>
            </a:xfrm>
            <a:prstGeom prst="rect">
              <a:avLst/>
            </a:prstGeom>
            <a:solidFill>
              <a:schemeClr val="accent1">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M15: Grundlagen-vertiefung</a:t>
              </a:r>
              <a:br>
                <a:rPr lang="de-DE" sz="750" dirty="0">
                  <a:solidFill>
                    <a:schemeClr val="tx1"/>
                  </a:solidFill>
                </a:rPr>
              </a:br>
              <a:r>
                <a:rPr lang="de-DE" sz="750" dirty="0">
                  <a:solidFill>
                    <a:schemeClr val="tx1"/>
                  </a:solidFill>
                </a:rPr>
                <a:t> </a:t>
              </a:r>
              <a:br>
                <a:rPr lang="de-DE" sz="750" dirty="0">
                  <a:solidFill>
                    <a:schemeClr val="tx1"/>
                  </a:solidFill>
                </a:rPr>
              </a:br>
              <a:r>
                <a:rPr lang="de-DE" sz="750" dirty="0">
                  <a:solidFill>
                    <a:schemeClr val="tx1"/>
                  </a:solidFill>
                </a:rPr>
                <a:t>S Grundlagen-vertiefung 1</a:t>
              </a:r>
              <a:br>
                <a:rPr lang="de-DE" sz="750" dirty="0">
                  <a:solidFill>
                    <a:schemeClr val="tx1"/>
                  </a:solidFill>
                </a:rPr>
              </a:br>
              <a:br>
                <a:rPr lang="de-DE" sz="750" dirty="0">
                  <a:solidFill>
                    <a:schemeClr val="tx1"/>
                  </a:solidFill>
                </a:rPr>
              </a:br>
              <a:r>
                <a:rPr lang="de-DE" sz="750" dirty="0">
                  <a:solidFill>
                    <a:schemeClr val="tx1"/>
                  </a:solidFill>
                </a:rPr>
                <a:t>4; 2</a:t>
              </a:r>
            </a:p>
          </p:txBody>
        </p:sp>
        <p:pic>
          <p:nvPicPr>
            <p:cNvPr id="166" name="Grafik 165" descr="Schneeflocke">
              <a:extLst>
                <a:ext uri="{FF2B5EF4-FFF2-40B4-BE49-F238E27FC236}">
                  <a16:creationId xmlns:a16="http://schemas.microsoft.com/office/drawing/2014/main" id="{FAFA5C00-C803-4292-831F-1CBA0B4D8D7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05596" y="5336957"/>
              <a:ext cx="175259" cy="175259"/>
            </a:xfrm>
            <a:prstGeom prst="rect">
              <a:avLst/>
            </a:prstGeom>
          </p:spPr>
        </p:pic>
        <p:pic>
          <p:nvPicPr>
            <p:cNvPr id="175" name="Grafik 174" descr="Sonne">
              <a:extLst>
                <a:ext uri="{FF2B5EF4-FFF2-40B4-BE49-F238E27FC236}">
                  <a16:creationId xmlns:a16="http://schemas.microsoft.com/office/drawing/2014/main" id="{82063886-B999-4FC3-B2F3-FA60C0038E0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738988" y="5337477"/>
              <a:ext cx="175259" cy="175259"/>
            </a:xfrm>
            <a:prstGeom prst="rect">
              <a:avLst/>
            </a:prstGeom>
          </p:spPr>
        </p:pic>
      </p:grpSp>
      <p:grpSp>
        <p:nvGrpSpPr>
          <p:cNvPr id="226" name="Gruppieren 225">
            <a:extLst>
              <a:ext uri="{FF2B5EF4-FFF2-40B4-BE49-F238E27FC236}">
                <a16:creationId xmlns:a16="http://schemas.microsoft.com/office/drawing/2014/main" id="{AC84D6F9-2800-4B87-9FEE-7F08CCB0801E}"/>
              </a:ext>
            </a:extLst>
          </p:cNvPr>
          <p:cNvGrpSpPr/>
          <p:nvPr/>
        </p:nvGrpSpPr>
        <p:grpSpPr>
          <a:xfrm>
            <a:off x="2541780" y="5600637"/>
            <a:ext cx="919686" cy="914400"/>
            <a:chOff x="2541780" y="5600637"/>
            <a:chExt cx="919686" cy="914400"/>
          </a:xfrm>
        </p:grpSpPr>
        <p:sp>
          <p:nvSpPr>
            <p:cNvPr id="45" name="Rechteck 44">
              <a:extLst>
                <a:ext uri="{FF2B5EF4-FFF2-40B4-BE49-F238E27FC236}">
                  <a16:creationId xmlns:a16="http://schemas.microsoft.com/office/drawing/2014/main" id="{75B62B79-8B52-4D4D-94FD-30766EF115B7}"/>
                </a:ext>
              </a:extLst>
            </p:cNvPr>
            <p:cNvSpPr/>
            <p:nvPr/>
          </p:nvSpPr>
          <p:spPr>
            <a:xfrm>
              <a:off x="2541780" y="5600637"/>
              <a:ext cx="914400" cy="914400"/>
            </a:xfrm>
            <a:prstGeom prst="rect">
              <a:avLst/>
            </a:prstGeom>
            <a:solidFill>
              <a:schemeClr val="accent1">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M16: Wissenschaftl. Arbeiten</a:t>
              </a:r>
              <a:br>
                <a:rPr lang="de-DE" sz="750" dirty="0">
                  <a:solidFill>
                    <a:schemeClr val="tx1"/>
                  </a:solidFill>
                </a:rPr>
              </a:br>
              <a:br>
                <a:rPr lang="de-DE" sz="750" dirty="0">
                  <a:solidFill>
                    <a:schemeClr val="tx1"/>
                  </a:solidFill>
                </a:rPr>
              </a:br>
              <a:r>
                <a:rPr lang="de-DE" sz="750" dirty="0">
                  <a:solidFill>
                    <a:schemeClr val="tx1"/>
                  </a:solidFill>
                </a:rPr>
                <a:t>S Methoden &amp; Wiss. Arbeiten</a:t>
              </a:r>
              <a:br>
                <a:rPr lang="de-DE" sz="750" dirty="0">
                  <a:solidFill>
                    <a:schemeClr val="tx1"/>
                  </a:solidFill>
                </a:rPr>
              </a:br>
              <a:br>
                <a:rPr lang="de-DE" sz="750" dirty="0">
                  <a:solidFill>
                    <a:schemeClr val="tx1"/>
                  </a:solidFill>
                </a:rPr>
              </a:br>
              <a:r>
                <a:rPr lang="de-DE" sz="750" dirty="0">
                  <a:solidFill>
                    <a:schemeClr val="tx1"/>
                  </a:solidFill>
                </a:rPr>
                <a:t>3; 2</a:t>
              </a:r>
            </a:p>
          </p:txBody>
        </p:sp>
        <p:pic>
          <p:nvPicPr>
            <p:cNvPr id="172" name="Grafik 171" descr="Schneeflocke">
              <a:extLst>
                <a:ext uri="{FF2B5EF4-FFF2-40B4-BE49-F238E27FC236}">
                  <a16:creationId xmlns:a16="http://schemas.microsoft.com/office/drawing/2014/main" id="{E2853284-4E8F-434D-84CB-C103FFAC41A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149301" y="6330239"/>
              <a:ext cx="175259" cy="175259"/>
            </a:xfrm>
            <a:prstGeom prst="rect">
              <a:avLst/>
            </a:prstGeom>
          </p:spPr>
        </p:pic>
        <p:pic>
          <p:nvPicPr>
            <p:cNvPr id="176" name="Grafik 175" descr="Sonne">
              <a:extLst>
                <a:ext uri="{FF2B5EF4-FFF2-40B4-BE49-F238E27FC236}">
                  <a16:creationId xmlns:a16="http://schemas.microsoft.com/office/drawing/2014/main" id="{DFD8C02A-48C8-42D1-BB6A-65079A84194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286207" y="6325014"/>
              <a:ext cx="175259" cy="175259"/>
            </a:xfrm>
            <a:prstGeom prst="rect">
              <a:avLst/>
            </a:prstGeom>
          </p:spPr>
        </p:pic>
      </p:grpSp>
      <p:grpSp>
        <p:nvGrpSpPr>
          <p:cNvPr id="225" name="Gruppieren 224">
            <a:extLst>
              <a:ext uri="{FF2B5EF4-FFF2-40B4-BE49-F238E27FC236}">
                <a16:creationId xmlns:a16="http://schemas.microsoft.com/office/drawing/2014/main" id="{605C8375-D5C9-41C1-A91E-A3FAEB6D4D97}"/>
              </a:ext>
            </a:extLst>
          </p:cNvPr>
          <p:cNvGrpSpPr/>
          <p:nvPr/>
        </p:nvGrpSpPr>
        <p:grpSpPr>
          <a:xfrm>
            <a:off x="1338309" y="5600637"/>
            <a:ext cx="923997" cy="917721"/>
            <a:chOff x="1338309" y="5600637"/>
            <a:chExt cx="923997" cy="917721"/>
          </a:xfrm>
        </p:grpSpPr>
        <p:sp>
          <p:nvSpPr>
            <p:cNvPr id="44" name="Rechteck 43">
              <a:extLst>
                <a:ext uri="{FF2B5EF4-FFF2-40B4-BE49-F238E27FC236}">
                  <a16:creationId xmlns:a16="http://schemas.microsoft.com/office/drawing/2014/main" id="{8F1D4BA4-6CBF-4CB5-9305-A7BE10F64ECD}"/>
                </a:ext>
              </a:extLst>
            </p:cNvPr>
            <p:cNvSpPr/>
            <p:nvPr/>
          </p:nvSpPr>
          <p:spPr>
            <a:xfrm>
              <a:off x="1338309" y="5600637"/>
              <a:ext cx="914400" cy="914400"/>
            </a:xfrm>
            <a:prstGeom prst="rect">
              <a:avLst/>
            </a:prstGeom>
            <a:solidFill>
              <a:schemeClr val="accent1">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M16: Wissenschaftl. Arbeiten</a:t>
              </a:r>
              <a:br>
                <a:rPr lang="de-DE" sz="750" dirty="0">
                  <a:solidFill>
                    <a:schemeClr val="tx1"/>
                  </a:solidFill>
                </a:rPr>
              </a:br>
              <a:br>
                <a:rPr lang="de-DE" sz="750" dirty="0">
                  <a:solidFill>
                    <a:schemeClr val="tx1"/>
                  </a:solidFill>
                </a:rPr>
              </a:br>
              <a:r>
                <a:rPr lang="de-DE" sz="750" dirty="0">
                  <a:solidFill>
                    <a:schemeClr val="tx1"/>
                  </a:solidFill>
                </a:rPr>
                <a:t>S Wissenschaftl. Arbeiten 2</a:t>
              </a:r>
              <a:br>
                <a:rPr lang="de-DE" sz="750" dirty="0">
                  <a:solidFill>
                    <a:schemeClr val="tx1"/>
                  </a:solidFill>
                </a:rPr>
              </a:br>
              <a:br>
                <a:rPr lang="de-DE" sz="750" dirty="0">
                  <a:solidFill>
                    <a:schemeClr val="tx1"/>
                  </a:solidFill>
                </a:rPr>
              </a:br>
              <a:r>
                <a:rPr lang="de-DE" sz="750" dirty="0">
                  <a:solidFill>
                    <a:schemeClr val="tx1"/>
                  </a:solidFill>
                </a:rPr>
                <a:t>3; 2</a:t>
              </a:r>
            </a:p>
          </p:txBody>
        </p:sp>
        <p:pic>
          <p:nvPicPr>
            <p:cNvPr id="173" name="Grafik 172" descr="Schneeflocke">
              <a:extLst>
                <a:ext uri="{FF2B5EF4-FFF2-40B4-BE49-F238E27FC236}">
                  <a16:creationId xmlns:a16="http://schemas.microsoft.com/office/drawing/2014/main" id="{F67FBA79-CF3A-40FA-8D09-6A2CB6CD7C5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938151" y="6343099"/>
              <a:ext cx="175259" cy="175259"/>
            </a:xfrm>
            <a:prstGeom prst="rect">
              <a:avLst/>
            </a:prstGeom>
          </p:spPr>
        </p:pic>
        <p:pic>
          <p:nvPicPr>
            <p:cNvPr id="177" name="Grafik 176" descr="Sonne">
              <a:extLst>
                <a:ext uri="{FF2B5EF4-FFF2-40B4-BE49-F238E27FC236}">
                  <a16:creationId xmlns:a16="http://schemas.microsoft.com/office/drawing/2014/main" id="{4C39EF66-5D48-4FE5-ACE4-874246222F3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087047" y="6341388"/>
              <a:ext cx="175259" cy="175259"/>
            </a:xfrm>
            <a:prstGeom prst="rect">
              <a:avLst/>
            </a:prstGeom>
          </p:spPr>
        </p:pic>
      </p:grpSp>
      <p:grpSp>
        <p:nvGrpSpPr>
          <p:cNvPr id="221" name="Gruppieren 220">
            <a:extLst>
              <a:ext uri="{FF2B5EF4-FFF2-40B4-BE49-F238E27FC236}">
                <a16:creationId xmlns:a16="http://schemas.microsoft.com/office/drawing/2014/main" id="{B260F9AD-3059-4A08-9E18-7966CCA32EEA}"/>
              </a:ext>
            </a:extLst>
          </p:cNvPr>
          <p:cNvGrpSpPr/>
          <p:nvPr/>
        </p:nvGrpSpPr>
        <p:grpSpPr>
          <a:xfrm>
            <a:off x="374185" y="5600637"/>
            <a:ext cx="921948" cy="914400"/>
            <a:chOff x="374185" y="5600637"/>
            <a:chExt cx="921948" cy="914400"/>
          </a:xfrm>
        </p:grpSpPr>
        <p:sp>
          <p:nvSpPr>
            <p:cNvPr id="43" name="Rechteck 42">
              <a:extLst>
                <a:ext uri="{FF2B5EF4-FFF2-40B4-BE49-F238E27FC236}">
                  <a16:creationId xmlns:a16="http://schemas.microsoft.com/office/drawing/2014/main" id="{612CA5F4-7854-45D4-9A37-3BE45F3F1C8B}"/>
                </a:ext>
              </a:extLst>
            </p:cNvPr>
            <p:cNvSpPr/>
            <p:nvPr/>
          </p:nvSpPr>
          <p:spPr>
            <a:xfrm>
              <a:off x="374185" y="5600637"/>
              <a:ext cx="914400" cy="914400"/>
            </a:xfrm>
            <a:prstGeom prst="rect">
              <a:avLst/>
            </a:prstGeom>
            <a:solidFill>
              <a:schemeClr val="accent1">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M15: Grundlagen-vertiefung </a:t>
              </a:r>
              <a:br>
                <a:rPr lang="de-DE" sz="750" dirty="0">
                  <a:solidFill>
                    <a:schemeClr val="tx1"/>
                  </a:solidFill>
                </a:rPr>
              </a:br>
              <a:br>
                <a:rPr lang="de-DE" sz="750" dirty="0">
                  <a:solidFill>
                    <a:schemeClr val="tx1"/>
                  </a:solidFill>
                </a:rPr>
              </a:br>
              <a:r>
                <a:rPr lang="de-DE" sz="750" dirty="0">
                  <a:solidFill>
                    <a:schemeClr val="tx1"/>
                  </a:solidFill>
                </a:rPr>
                <a:t>S Grundlagen-vertiefung 2</a:t>
              </a:r>
              <a:br>
                <a:rPr lang="de-DE" sz="750" dirty="0">
                  <a:solidFill>
                    <a:schemeClr val="tx1"/>
                  </a:solidFill>
                </a:rPr>
              </a:br>
              <a:br>
                <a:rPr lang="de-DE" sz="750" dirty="0">
                  <a:solidFill>
                    <a:schemeClr val="tx1"/>
                  </a:solidFill>
                </a:rPr>
              </a:br>
              <a:r>
                <a:rPr lang="de-DE" sz="750" dirty="0">
                  <a:solidFill>
                    <a:schemeClr val="tx1"/>
                  </a:solidFill>
                </a:rPr>
                <a:t>4; 2</a:t>
              </a:r>
            </a:p>
          </p:txBody>
        </p:sp>
        <p:pic>
          <p:nvPicPr>
            <p:cNvPr id="161" name="Grafik 160" descr="Schneeflocke">
              <a:extLst>
                <a:ext uri="{FF2B5EF4-FFF2-40B4-BE49-F238E27FC236}">
                  <a16:creationId xmlns:a16="http://schemas.microsoft.com/office/drawing/2014/main" id="{16BFED8B-4422-4CC0-B340-531686FE637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83559" y="6327732"/>
              <a:ext cx="175259" cy="175259"/>
            </a:xfrm>
            <a:prstGeom prst="rect">
              <a:avLst/>
            </a:prstGeom>
          </p:spPr>
        </p:pic>
        <p:pic>
          <p:nvPicPr>
            <p:cNvPr id="178" name="Grafik 177" descr="Sonne">
              <a:extLst>
                <a:ext uri="{FF2B5EF4-FFF2-40B4-BE49-F238E27FC236}">
                  <a16:creationId xmlns:a16="http://schemas.microsoft.com/office/drawing/2014/main" id="{C65AEA57-A5B4-49FC-A996-A5DCDB69F0A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120874" y="6320428"/>
              <a:ext cx="175259" cy="175259"/>
            </a:xfrm>
            <a:prstGeom prst="rect">
              <a:avLst/>
            </a:prstGeom>
          </p:spPr>
        </p:pic>
      </p:grpSp>
      <p:grpSp>
        <p:nvGrpSpPr>
          <p:cNvPr id="220" name="Gruppieren 219">
            <a:extLst>
              <a:ext uri="{FF2B5EF4-FFF2-40B4-BE49-F238E27FC236}">
                <a16:creationId xmlns:a16="http://schemas.microsoft.com/office/drawing/2014/main" id="{1030EAA5-14E2-4660-9F19-74C7FB525138}"/>
              </a:ext>
            </a:extLst>
          </p:cNvPr>
          <p:cNvGrpSpPr/>
          <p:nvPr/>
        </p:nvGrpSpPr>
        <p:grpSpPr>
          <a:xfrm>
            <a:off x="7008166" y="4601442"/>
            <a:ext cx="925902" cy="914400"/>
            <a:chOff x="7008166" y="4592564"/>
            <a:chExt cx="925902" cy="914400"/>
          </a:xfrm>
        </p:grpSpPr>
        <p:sp>
          <p:nvSpPr>
            <p:cNvPr id="29" name="Rechteck 28">
              <a:extLst>
                <a:ext uri="{FF2B5EF4-FFF2-40B4-BE49-F238E27FC236}">
                  <a16:creationId xmlns:a16="http://schemas.microsoft.com/office/drawing/2014/main" id="{9F15FA18-2C0E-4D02-8DA5-5A2C82F25170}"/>
                </a:ext>
              </a:extLst>
            </p:cNvPr>
            <p:cNvSpPr/>
            <p:nvPr/>
          </p:nvSpPr>
          <p:spPr>
            <a:xfrm>
              <a:off x="7008166" y="4592564"/>
              <a:ext cx="914400" cy="914400"/>
            </a:xfrm>
            <a:prstGeom prst="rect">
              <a:avLst/>
            </a:prstGeom>
            <a:solidFill>
              <a:schemeClr val="accent1">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M16: Wissenschaftl. Arbeiten</a:t>
              </a:r>
              <a:br>
                <a:rPr lang="de-DE" sz="750" dirty="0">
                  <a:solidFill>
                    <a:schemeClr val="tx1"/>
                  </a:solidFill>
                </a:rPr>
              </a:br>
              <a:br>
                <a:rPr lang="de-DE" sz="750" dirty="0">
                  <a:solidFill>
                    <a:schemeClr val="tx1"/>
                  </a:solidFill>
                </a:rPr>
              </a:br>
              <a:r>
                <a:rPr lang="de-DE" sz="750" dirty="0">
                  <a:solidFill>
                    <a:schemeClr val="tx1"/>
                  </a:solidFill>
                </a:rPr>
                <a:t>S Wissenschaftl. Arbeiten 1</a:t>
              </a:r>
              <a:br>
                <a:rPr lang="de-DE" sz="750" dirty="0">
                  <a:solidFill>
                    <a:schemeClr val="tx1"/>
                  </a:solidFill>
                </a:rPr>
              </a:br>
              <a:br>
                <a:rPr lang="de-DE" sz="750" dirty="0">
                  <a:solidFill>
                    <a:schemeClr val="tx1"/>
                  </a:solidFill>
                </a:rPr>
              </a:br>
              <a:r>
                <a:rPr lang="de-DE" sz="750" dirty="0">
                  <a:solidFill>
                    <a:schemeClr val="tx1"/>
                  </a:solidFill>
                </a:rPr>
                <a:t>3; 2</a:t>
              </a:r>
            </a:p>
          </p:txBody>
        </p:sp>
        <p:pic>
          <p:nvPicPr>
            <p:cNvPr id="174" name="Grafik 173" descr="Schneeflocke">
              <a:extLst>
                <a:ext uri="{FF2B5EF4-FFF2-40B4-BE49-F238E27FC236}">
                  <a16:creationId xmlns:a16="http://schemas.microsoft.com/office/drawing/2014/main" id="{FE133ADD-FF53-4F2E-8B4D-8CC12EB4F0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624886" y="5329642"/>
              <a:ext cx="175259" cy="175259"/>
            </a:xfrm>
            <a:prstGeom prst="rect">
              <a:avLst/>
            </a:prstGeom>
          </p:spPr>
        </p:pic>
        <p:pic>
          <p:nvPicPr>
            <p:cNvPr id="179" name="Grafik 178" descr="Sonne">
              <a:extLst>
                <a:ext uri="{FF2B5EF4-FFF2-40B4-BE49-F238E27FC236}">
                  <a16:creationId xmlns:a16="http://schemas.microsoft.com/office/drawing/2014/main" id="{2E147B42-C74E-40B6-B386-A4BB22A4B90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758809" y="5331616"/>
              <a:ext cx="175259" cy="175259"/>
            </a:xfrm>
            <a:prstGeom prst="rect">
              <a:avLst/>
            </a:prstGeom>
          </p:spPr>
        </p:pic>
      </p:grpSp>
      <p:grpSp>
        <p:nvGrpSpPr>
          <p:cNvPr id="240" name="Gruppieren 239">
            <a:extLst>
              <a:ext uri="{FF2B5EF4-FFF2-40B4-BE49-F238E27FC236}">
                <a16:creationId xmlns:a16="http://schemas.microsoft.com/office/drawing/2014/main" id="{FBDE9D12-DE62-4869-9525-45AA49300783}"/>
              </a:ext>
            </a:extLst>
          </p:cNvPr>
          <p:cNvGrpSpPr/>
          <p:nvPr/>
        </p:nvGrpSpPr>
        <p:grpSpPr>
          <a:xfrm>
            <a:off x="9296710" y="3536377"/>
            <a:ext cx="983660" cy="914400"/>
            <a:chOff x="9296710" y="3536377"/>
            <a:chExt cx="983660" cy="914400"/>
          </a:xfrm>
        </p:grpSpPr>
        <p:sp>
          <p:nvSpPr>
            <p:cNvPr id="79" name="Rechteck 78">
              <a:extLst>
                <a:ext uri="{FF2B5EF4-FFF2-40B4-BE49-F238E27FC236}">
                  <a16:creationId xmlns:a16="http://schemas.microsoft.com/office/drawing/2014/main" id="{755F95AE-178F-4F84-A51A-FDD788BFF957}"/>
                </a:ext>
              </a:extLst>
            </p:cNvPr>
            <p:cNvSpPr/>
            <p:nvPr/>
          </p:nvSpPr>
          <p:spPr>
            <a:xfrm>
              <a:off x="9296710" y="3536377"/>
              <a:ext cx="983660" cy="914400"/>
            </a:xfrm>
            <a:prstGeom prst="rect">
              <a:avLst/>
            </a:prstGeom>
            <a:solidFill>
              <a:schemeClr val="accent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M17: Praktikum Psychologie</a:t>
              </a:r>
            </a:p>
            <a:p>
              <a:pPr algn="ctr"/>
              <a:endParaRPr lang="de-DE" sz="750" dirty="0">
                <a:solidFill>
                  <a:schemeClr val="tx1"/>
                </a:solidFill>
              </a:endParaRPr>
            </a:p>
            <a:p>
              <a:pPr algn="ctr"/>
              <a:r>
                <a:rPr lang="de-DE" sz="750" dirty="0">
                  <a:solidFill>
                    <a:schemeClr val="tx1"/>
                  </a:solidFill>
                </a:rPr>
                <a:t>P Berufs- od. Forschungspraktikum</a:t>
              </a:r>
              <a:br>
                <a:rPr lang="de-DE" sz="750" dirty="0">
                  <a:solidFill>
                    <a:schemeClr val="tx1"/>
                  </a:solidFill>
                </a:rPr>
              </a:br>
              <a:r>
                <a:rPr lang="de-DE" sz="750" dirty="0">
                  <a:solidFill>
                    <a:schemeClr val="tx1"/>
                  </a:solidFill>
                </a:rPr>
                <a:t>13; 390 Std.</a:t>
              </a:r>
            </a:p>
          </p:txBody>
        </p:sp>
        <p:pic>
          <p:nvPicPr>
            <p:cNvPr id="181" name="Grafik 180" descr="Sonne">
              <a:extLst>
                <a:ext uri="{FF2B5EF4-FFF2-40B4-BE49-F238E27FC236}">
                  <a16:creationId xmlns:a16="http://schemas.microsoft.com/office/drawing/2014/main" id="{91D07D83-74A7-46A9-AF3D-46DE60C61275}"/>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0111473" y="4295557"/>
              <a:ext cx="136550" cy="136550"/>
            </a:xfrm>
            <a:prstGeom prst="rect">
              <a:avLst/>
            </a:prstGeom>
          </p:spPr>
        </p:pic>
        <p:pic>
          <p:nvPicPr>
            <p:cNvPr id="182" name="Grafik 181" descr="Schneeflocke">
              <a:extLst>
                <a:ext uri="{FF2B5EF4-FFF2-40B4-BE49-F238E27FC236}">
                  <a16:creationId xmlns:a16="http://schemas.microsoft.com/office/drawing/2014/main" id="{44D1A521-EE2F-4D79-BFDC-F1A96406913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84496" y="4292429"/>
              <a:ext cx="145234" cy="145234"/>
            </a:xfrm>
            <a:prstGeom prst="rect">
              <a:avLst/>
            </a:prstGeom>
          </p:spPr>
        </p:pic>
      </p:grpSp>
      <p:grpSp>
        <p:nvGrpSpPr>
          <p:cNvPr id="239" name="Gruppieren 238">
            <a:extLst>
              <a:ext uri="{FF2B5EF4-FFF2-40B4-BE49-F238E27FC236}">
                <a16:creationId xmlns:a16="http://schemas.microsoft.com/office/drawing/2014/main" id="{6DC627FB-EE54-4122-B4DE-361A87C74AE2}"/>
              </a:ext>
            </a:extLst>
          </p:cNvPr>
          <p:cNvGrpSpPr/>
          <p:nvPr/>
        </p:nvGrpSpPr>
        <p:grpSpPr>
          <a:xfrm>
            <a:off x="10390446" y="3539759"/>
            <a:ext cx="1034329" cy="920526"/>
            <a:chOff x="10390446" y="3539759"/>
            <a:chExt cx="1034329" cy="920526"/>
          </a:xfrm>
        </p:grpSpPr>
        <p:sp>
          <p:nvSpPr>
            <p:cNvPr id="80" name="Rechteck 79">
              <a:extLst>
                <a:ext uri="{FF2B5EF4-FFF2-40B4-BE49-F238E27FC236}">
                  <a16:creationId xmlns:a16="http://schemas.microsoft.com/office/drawing/2014/main" id="{F009E12B-D877-4209-9F26-F475E9110A21}"/>
                </a:ext>
              </a:extLst>
            </p:cNvPr>
            <p:cNvSpPr/>
            <p:nvPr/>
          </p:nvSpPr>
          <p:spPr>
            <a:xfrm>
              <a:off x="10390446" y="3539759"/>
              <a:ext cx="1034329" cy="914400"/>
            </a:xfrm>
            <a:prstGeom prst="rect">
              <a:avLst/>
            </a:prstGeom>
            <a:solidFill>
              <a:srgbClr val="F9D3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 tIns="108000" rIns="18000" bIns="108000" numCol="1" spcCol="0" rtlCol="0" fromWordArt="0" anchor="ctr" anchorCtr="0" forceAA="0" compatLnSpc="1">
              <a:prstTxWarp prst="textNoShape">
                <a:avLst/>
              </a:prstTxWarp>
              <a:noAutofit/>
            </a:bodyPr>
            <a:lstStyle/>
            <a:p>
              <a:pPr algn="ctr"/>
              <a:r>
                <a:rPr lang="de-DE" sz="750" dirty="0">
                  <a:solidFill>
                    <a:schemeClr val="tx1"/>
                  </a:solidFill>
                </a:rPr>
                <a:t>M18: Praktikum Psychotherapie</a:t>
              </a:r>
            </a:p>
            <a:p>
              <a:pPr algn="ctr"/>
              <a:endParaRPr lang="de-DE" sz="750" dirty="0">
                <a:solidFill>
                  <a:schemeClr val="tx1"/>
                </a:solidFill>
              </a:endParaRPr>
            </a:p>
            <a:p>
              <a:pPr algn="ctr"/>
              <a:r>
                <a:rPr lang="de-DE" sz="750" dirty="0">
                  <a:solidFill>
                    <a:schemeClr val="tx1"/>
                  </a:solidFill>
                </a:rPr>
                <a:t>  P/S OP     +     P/S BQT1</a:t>
              </a:r>
            </a:p>
            <a:p>
              <a:pPr algn="ctr"/>
              <a:endParaRPr lang="de-DE" sz="750" dirty="0">
                <a:solidFill>
                  <a:schemeClr val="tx1"/>
                </a:solidFill>
              </a:endParaRPr>
            </a:p>
            <a:p>
              <a:pPr algn="ctr"/>
              <a:r>
                <a:rPr lang="de-DE" sz="750" dirty="0">
                  <a:solidFill>
                    <a:schemeClr val="tx1"/>
                  </a:solidFill>
                </a:rPr>
                <a:t>5; 150 Std.      8; 240 Std.</a:t>
              </a:r>
            </a:p>
          </p:txBody>
        </p:sp>
        <p:pic>
          <p:nvPicPr>
            <p:cNvPr id="180" name="Grafik 179" descr="Sonne">
              <a:extLst>
                <a:ext uri="{FF2B5EF4-FFF2-40B4-BE49-F238E27FC236}">
                  <a16:creationId xmlns:a16="http://schemas.microsoft.com/office/drawing/2014/main" id="{E7B3D5C8-F8BC-4D6F-9A2C-AE123E6459BA}"/>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0891605" y="4313396"/>
              <a:ext cx="140763" cy="140763"/>
            </a:xfrm>
            <a:prstGeom prst="rect">
              <a:avLst/>
            </a:prstGeom>
          </p:spPr>
        </p:pic>
        <p:pic>
          <p:nvPicPr>
            <p:cNvPr id="183" name="Grafik 182" descr="Schneeflocke">
              <a:extLst>
                <a:ext uri="{FF2B5EF4-FFF2-40B4-BE49-F238E27FC236}">
                  <a16:creationId xmlns:a16="http://schemas.microsoft.com/office/drawing/2014/main" id="{6E0F875D-2A49-4974-B823-67722F18005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778607" y="4319522"/>
              <a:ext cx="140763" cy="140763"/>
            </a:xfrm>
            <a:prstGeom prst="rect">
              <a:avLst/>
            </a:prstGeom>
          </p:spPr>
        </p:pic>
      </p:grpSp>
      <p:pic>
        <p:nvPicPr>
          <p:cNvPr id="184" name="Grafik 183" descr="Schneeflocke">
            <a:extLst>
              <a:ext uri="{FF2B5EF4-FFF2-40B4-BE49-F238E27FC236}">
                <a16:creationId xmlns:a16="http://schemas.microsoft.com/office/drawing/2014/main" id="{A5780FB6-F5B0-4A62-A5CE-F9781763264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00526" y="6625857"/>
            <a:ext cx="175259" cy="175259"/>
          </a:xfrm>
          <a:prstGeom prst="rect">
            <a:avLst/>
          </a:prstGeom>
        </p:spPr>
      </p:pic>
      <p:pic>
        <p:nvPicPr>
          <p:cNvPr id="185" name="Grafik 184" descr="Sonne">
            <a:extLst>
              <a:ext uri="{FF2B5EF4-FFF2-40B4-BE49-F238E27FC236}">
                <a16:creationId xmlns:a16="http://schemas.microsoft.com/office/drawing/2014/main" id="{D3D4A82F-DDB6-4B6A-A377-8866537D275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745392" y="6610215"/>
            <a:ext cx="175259" cy="175259"/>
          </a:xfrm>
          <a:prstGeom prst="rect">
            <a:avLst/>
          </a:prstGeom>
        </p:spPr>
      </p:pic>
      <p:sp>
        <p:nvSpPr>
          <p:cNvPr id="186" name="Textfeld 185">
            <a:extLst>
              <a:ext uri="{FF2B5EF4-FFF2-40B4-BE49-F238E27FC236}">
                <a16:creationId xmlns:a16="http://schemas.microsoft.com/office/drawing/2014/main" id="{C7CCC82A-A81A-4762-A7E4-20231B396A9A}"/>
              </a:ext>
            </a:extLst>
          </p:cNvPr>
          <p:cNvSpPr txBox="1"/>
          <p:nvPr/>
        </p:nvSpPr>
        <p:spPr>
          <a:xfrm>
            <a:off x="5914253" y="6516647"/>
            <a:ext cx="2582583" cy="379692"/>
          </a:xfrm>
          <a:prstGeom prst="rect">
            <a:avLst/>
          </a:prstGeom>
          <a:noFill/>
          <a:ln>
            <a:noFill/>
          </a:ln>
        </p:spPr>
        <p:txBody>
          <a:bodyPr wrap="square" lIns="36000" tIns="108000" rIns="36000" bIns="108000" rtlCol="0">
            <a:spAutoFit/>
          </a:bodyPr>
          <a:lstStyle/>
          <a:p>
            <a:r>
              <a:rPr lang="de-DE" sz="1050" dirty="0"/>
              <a:t>Kann im WiSe &amp; im SoSe absolviert werden</a:t>
            </a:r>
          </a:p>
        </p:txBody>
      </p:sp>
      <p:sp>
        <p:nvSpPr>
          <p:cNvPr id="55" name="Rechteck 54">
            <a:extLst>
              <a:ext uri="{FF2B5EF4-FFF2-40B4-BE49-F238E27FC236}">
                <a16:creationId xmlns:a16="http://schemas.microsoft.com/office/drawing/2014/main" id="{68834FFA-0D07-4EF5-AD12-070739D93258}"/>
              </a:ext>
            </a:extLst>
          </p:cNvPr>
          <p:cNvSpPr/>
          <p:nvPr/>
        </p:nvSpPr>
        <p:spPr>
          <a:xfrm>
            <a:off x="9044972" y="529134"/>
            <a:ext cx="184914" cy="4977830"/>
          </a:xfrm>
          <a:prstGeom prst="rect">
            <a:avLst/>
          </a:prstGeom>
          <a:solidFill>
            <a:schemeClr val="accent1">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M16: VPS , 1 CP </a:t>
            </a:r>
          </a:p>
        </p:txBody>
      </p:sp>
      <p:pic>
        <p:nvPicPr>
          <p:cNvPr id="187" name="Grafik 186" descr="Schneeflocke">
            <a:extLst>
              <a:ext uri="{FF2B5EF4-FFF2-40B4-BE49-F238E27FC236}">
                <a16:creationId xmlns:a16="http://schemas.microsoft.com/office/drawing/2014/main" id="{57F88A69-3BAE-45F3-AA5B-4939FD0DE64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58273" y="3524825"/>
            <a:ext cx="171015" cy="171015"/>
          </a:xfrm>
          <a:prstGeom prst="rect">
            <a:avLst/>
          </a:prstGeom>
        </p:spPr>
      </p:pic>
      <p:pic>
        <p:nvPicPr>
          <p:cNvPr id="188" name="Grafik 187" descr="Sonne">
            <a:extLst>
              <a:ext uri="{FF2B5EF4-FFF2-40B4-BE49-F238E27FC236}">
                <a16:creationId xmlns:a16="http://schemas.microsoft.com/office/drawing/2014/main" id="{5D2C99E7-945C-4DAD-BB49-2461AD4435E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057058" y="3688283"/>
            <a:ext cx="171015" cy="171015"/>
          </a:xfrm>
          <a:prstGeom prst="rect">
            <a:avLst/>
          </a:prstGeom>
        </p:spPr>
      </p:pic>
      <p:sp>
        <p:nvSpPr>
          <p:cNvPr id="192" name="Rechteck 191">
            <a:extLst>
              <a:ext uri="{FF2B5EF4-FFF2-40B4-BE49-F238E27FC236}">
                <a16:creationId xmlns:a16="http://schemas.microsoft.com/office/drawing/2014/main" id="{8BD62E66-D298-40BA-A36B-B2AD011C9001}"/>
              </a:ext>
            </a:extLst>
          </p:cNvPr>
          <p:cNvSpPr/>
          <p:nvPr/>
        </p:nvSpPr>
        <p:spPr>
          <a:xfrm>
            <a:off x="9931946" y="6575985"/>
            <a:ext cx="1411317" cy="221055"/>
          </a:xfrm>
          <a:prstGeom prst="rect">
            <a:avLst/>
          </a:prstGeom>
          <a:gradFill>
            <a:gsLst>
              <a:gs pos="0">
                <a:srgbClr val="F9D7DC"/>
              </a:gs>
              <a:gs pos="71000">
                <a:srgbClr val="F4BAC1"/>
              </a:gs>
              <a:gs pos="100000">
                <a:srgbClr val="F3B7BE"/>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1050" dirty="0">
                <a:solidFill>
                  <a:schemeClr val="tx1"/>
                </a:solidFill>
              </a:rPr>
              <a:t>Orientierungsprüfung</a:t>
            </a:r>
          </a:p>
        </p:txBody>
      </p:sp>
      <p:grpSp>
        <p:nvGrpSpPr>
          <p:cNvPr id="64" name="Gruppieren 63">
            <a:extLst>
              <a:ext uri="{FF2B5EF4-FFF2-40B4-BE49-F238E27FC236}">
                <a16:creationId xmlns:a16="http://schemas.microsoft.com/office/drawing/2014/main" id="{8DDE7087-7913-457C-B6F1-345FE7218605}"/>
              </a:ext>
            </a:extLst>
          </p:cNvPr>
          <p:cNvGrpSpPr/>
          <p:nvPr/>
        </p:nvGrpSpPr>
        <p:grpSpPr>
          <a:xfrm>
            <a:off x="5148244" y="525819"/>
            <a:ext cx="1259046" cy="914400"/>
            <a:chOff x="5148244" y="525819"/>
            <a:chExt cx="1259046" cy="914400"/>
          </a:xfrm>
        </p:grpSpPr>
        <p:sp>
          <p:nvSpPr>
            <p:cNvPr id="50" name="Rechteck 49">
              <a:extLst>
                <a:ext uri="{FF2B5EF4-FFF2-40B4-BE49-F238E27FC236}">
                  <a16:creationId xmlns:a16="http://schemas.microsoft.com/office/drawing/2014/main" id="{FCBEA816-85C9-4C81-8726-93FDC739C9A7}"/>
                </a:ext>
              </a:extLst>
            </p:cNvPr>
            <p:cNvSpPr/>
            <p:nvPr/>
          </p:nvSpPr>
          <p:spPr>
            <a:xfrm>
              <a:off x="5148244" y="525819"/>
              <a:ext cx="1259046" cy="914400"/>
            </a:xfrm>
            <a:prstGeom prst="rect">
              <a:avLst/>
            </a:prstGeom>
            <a:gradFill>
              <a:gsLst>
                <a:gs pos="0">
                  <a:srgbClr val="F9D7DC"/>
                </a:gs>
                <a:gs pos="71000">
                  <a:srgbClr val="F4BAC1"/>
                </a:gs>
                <a:gs pos="100000">
                  <a:srgbClr val="F3B7BE"/>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M8: Methoden</a:t>
              </a:r>
              <a:br>
                <a:rPr lang="de-DE" sz="750" dirty="0">
                  <a:solidFill>
                    <a:schemeClr val="tx1"/>
                  </a:solidFill>
                </a:rPr>
              </a:br>
              <a:br>
                <a:rPr lang="de-DE" sz="750" dirty="0">
                  <a:solidFill>
                    <a:schemeClr val="tx1"/>
                  </a:solidFill>
                </a:rPr>
              </a:br>
              <a:r>
                <a:rPr lang="de-DE" sz="750" dirty="0">
                  <a:solidFill>
                    <a:schemeClr val="tx1"/>
                  </a:solidFill>
                </a:rPr>
                <a:t>VL/Ü Methoden &amp; Geschichte d. Psychologie</a:t>
              </a:r>
              <a:br>
                <a:rPr lang="de-DE" sz="750" dirty="0">
                  <a:solidFill>
                    <a:schemeClr val="tx1"/>
                  </a:solidFill>
                </a:rPr>
              </a:br>
              <a:r>
                <a:rPr lang="de-DE" sz="750" dirty="0">
                  <a:solidFill>
                    <a:schemeClr val="tx1"/>
                  </a:solidFill>
                </a:rPr>
                <a:t>(bis 4. FS)</a:t>
              </a:r>
              <a:br>
                <a:rPr lang="de-DE" sz="750" dirty="0">
                  <a:solidFill>
                    <a:schemeClr val="tx1"/>
                  </a:solidFill>
                </a:rPr>
              </a:br>
              <a:endParaRPr lang="de-DE" sz="750" dirty="0">
                <a:solidFill>
                  <a:schemeClr val="tx1"/>
                </a:solidFill>
              </a:endParaRPr>
            </a:p>
            <a:p>
              <a:pPr algn="ctr"/>
              <a:r>
                <a:rPr lang="de-DE" sz="750" dirty="0">
                  <a:solidFill>
                    <a:schemeClr val="tx1"/>
                  </a:solidFill>
                </a:rPr>
                <a:t>5;4</a:t>
              </a:r>
            </a:p>
          </p:txBody>
        </p:sp>
        <p:pic>
          <p:nvPicPr>
            <p:cNvPr id="194" name="Grafik 193" descr="Schneeflocke">
              <a:extLst>
                <a:ext uri="{FF2B5EF4-FFF2-40B4-BE49-F238E27FC236}">
                  <a16:creationId xmlns:a16="http://schemas.microsoft.com/office/drawing/2014/main" id="{18EFD8E7-493C-4298-9DEB-8B11C1C1B9E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32031" y="1263835"/>
              <a:ext cx="175259" cy="175259"/>
            </a:xfrm>
            <a:prstGeom prst="rect">
              <a:avLst/>
            </a:prstGeom>
          </p:spPr>
        </p:pic>
      </p:grpSp>
      <p:grpSp>
        <p:nvGrpSpPr>
          <p:cNvPr id="205" name="Gruppieren 204">
            <a:extLst>
              <a:ext uri="{FF2B5EF4-FFF2-40B4-BE49-F238E27FC236}">
                <a16:creationId xmlns:a16="http://schemas.microsoft.com/office/drawing/2014/main" id="{64F03D93-0C6A-408D-AD0F-D113CA0B21B3}"/>
              </a:ext>
            </a:extLst>
          </p:cNvPr>
          <p:cNvGrpSpPr/>
          <p:nvPr/>
        </p:nvGrpSpPr>
        <p:grpSpPr>
          <a:xfrm>
            <a:off x="5684813" y="2541040"/>
            <a:ext cx="914651" cy="923030"/>
            <a:chOff x="5684813" y="2541040"/>
            <a:chExt cx="914651" cy="923030"/>
          </a:xfrm>
        </p:grpSpPr>
        <p:sp>
          <p:nvSpPr>
            <p:cNvPr id="51" name="Rechteck 50">
              <a:extLst>
                <a:ext uri="{FF2B5EF4-FFF2-40B4-BE49-F238E27FC236}">
                  <a16:creationId xmlns:a16="http://schemas.microsoft.com/office/drawing/2014/main" id="{8CA17558-B1BB-4ABC-BFF5-965EA81F051B}"/>
                </a:ext>
              </a:extLst>
            </p:cNvPr>
            <p:cNvSpPr/>
            <p:nvPr/>
          </p:nvSpPr>
          <p:spPr>
            <a:xfrm>
              <a:off x="5684813" y="2541040"/>
              <a:ext cx="914400" cy="914400"/>
            </a:xfrm>
            <a:prstGeom prst="rect">
              <a:avLst/>
            </a:prstGeom>
            <a:solidFill>
              <a:srgbClr val="D3F5D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M4: Allg. Psychologie 2</a:t>
              </a:r>
              <a:br>
                <a:rPr lang="de-DE" sz="750" dirty="0">
                  <a:solidFill>
                    <a:schemeClr val="tx1"/>
                  </a:solidFill>
                </a:rPr>
              </a:br>
              <a:br>
                <a:rPr lang="de-DE" sz="750" dirty="0">
                  <a:solidFill>
                    <a:schemeClr val="tx1"/>
                  </a:solidFill>
                </a:rPr>
              </a:br>
              <a:r>
                <a:rPr lang="de-DE" sz="750" dirty="0">
                  <a:solidFill>
                    <a:schemeClr val="tx1"/>
                  </a:solidFill>
                </a:rPr>
                <a:t>S Allg. Psychologie 2</a:t>
              </a:r>
              <a:br>
                <a:rPr lang="de-DE" sz="750" dirty="0">
                  <a:solidFill>
                    <a:schemeClr val="tx1"/>
                  </a:solidFill>
                </a:rPr>
              </a:br>
              <a:br>
                <a:rPr lang="de-DE" sz="750" dirty="0">
                  <a:solidFill>
                    <a:schemeClr val="tx1"/>
                  </a:solidFill>
                </a:rPr>
              </a:br>
              <a:br>
                <a:rPr lang="de-DE" sz="750" dirty="0">
                  <a:solidFill>
                    <a:schemeClr val="tx1"/>
                  </a:solidFill>
                </a:rPr>
              </a:br>
              <a:r>
                <a:rPr lang="de-DE" sz="750" dirty="0">
                  <a:solidFill>
                    <a:schemeClr val="tx1"/>
                  </a:solidFill>
                </a:rPr>
                <a:t>3; 2</a:t>
              </a:r>
            </a:p>
          </p:txBody>
        </p:sp>
        <p:pic>
          <p:nvPicPr>
            <p:cNvPr id="195" name="Grafik 194" descr="Schneeflocke">
              <a:extLst>
                <a:ext uri="{FF2B5EF4-FFF2-40B4-BE49-F238E27FC236}">
                  <a16:creationId xmlns:a16="http://schemas.microsoft.com/office/drawing/2014/main" id="{9B25555F-9A38-4447-8D60-0101A2F5DA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424205" y="3288811"/>
              <a:ext cx="175259" cy="175259"/>
            </a:xfrm>
            <a:prstGeom prst="rect">
              <a:avLst/>
            </a:prstGeom>
          </p:spPr>
        </p:pic>
      </p:grpSp>
      <p:grpSp>
        <p:nvGrpSpPr>
          <p:cNvPr id="118" name="Gruppieren 117">
            <a:extLst>
              <a:ext uri="{FF2B5EF4-FFF2-40B4-BE49-F238E27FC236}">
                <a16:creationId xmlns:a16="http://schemas.microsoft.com/office/drawing/2014/main" id="{066CC8D4-0CEC-4397-83C0-FF118B99C120}"/>
              </a:ext>
            </a:extLst>
          </p:cNvPr>
          <p:cNvGrpSpPr/>
          <p:nvPr/>
        </p:nvGrpSpPr>
        <p:grpSpPr>
          <a:xfrm>
            <a:off x="3394195" y="1533351"/>
            <a:ext cx="947882" cy="914400"/>
            <a:chOff x="3367561" y="1533351"/>
            <a:chExt cx="947882" cy="914400"/>
          </a:xfrm>
        </p:grpSpPr>
        <p:sp>
          <p:nvSpPr>
            <p:cNvPr id="14" name="Rechteck 13">
              <a:extLst>
                <a:ext uri="{FF2B5EF4-FFF2-40B4-BE49-F238E27FC236}">
                  <a16:creationId xmlns:a16="http://schemas.microsoft.com/office/drawing/2014/main" id="{EBC8A564-2260-46F6-B4B2-3B7AC4325E4B}"/>
                </a:ext>
              </a:extLst>
            </p:cNvPr>
            <p:cNvSpPr/>
            <p:nvPr/>
          </p:nvSpPr>
          <p:spPr>
            <a:xfrm>
              <a:off x="3367561" y="1533351"/>
              <a:ext cx="947882" cy="914400"/>
            </a:xfrm>
            <a:prstGeom prst="rect">
              <a:avLst/>
            </a:prstGeom>
            <a:solidFill>
              <a:srgbClr val="D3F5D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M3: Allg. Psychologie 1</a:t>
              </a:r>
              <a:br>
                <a:rPr lang="de-DE" sz="750" dirty="0">
                  <a:solidFill>
                    <a:schemeClr val="tx1"/>
                  </a:solidFill>
                </a:rPr>
              </a:br>
              <a:br>
                <a:rPr lang="de-DE" sz="750" dirty="0">
                  <a:solidFill>
                    <a:schemeClr val="tx1"/>
                  </a:solidFill>
                </a:rPr>
              </a:br>
              <a:r>
                <a:rPr lang="de-DE" sz="750" dirty="0">
                  <a:solidFill>
                    <a:schemeClr val="tx1"/>
                  </a:solidFill>
                </a:rPr>
                <a:t>S Wahrnehmung &amp; Kognition</a:t>
              </a:r>
            </a:p>
            <a:p>
              <a:pPr algn="ctr"/>
              <a:br>
                <a:rPr lang="de-DE" sz="750" dirty="0">
                  <a:solidFill>
                    <a:schemeClr val="tx1"/>
                  </a:solidFill>
                </a:rPr>
              </a:br>
              <a:r>
                <a:rPr lang="de-DE" sz="750" dirty="0">
                  <a:solidFill>
                    <a:schemeClr val="tx1"/>
                  </a:solidFill>
                </a:rPr>
                <a:t>3; 2</a:t>
              </a:r>
            </a:p>
          </p:txBody>
        </p:sp>
        <p:pic>
          <p:nvPicPr>
            <p:cNvPr id="196" name="Grafik 195" descr="Sonne">
              <a:extLst>
                <a:ext uri="{FF2B5EF4-FFF2-40B4-BE49-F238E27FC236}">
                  <a16:creationId xmlns:a16="http://schemas.microsoft.com/office/drawing/2014/main" id="{5765EF23-B159-47E8-BA48-7C57D1F799E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137229" y="2263868"/>
              <a:ext cx="175259" cy="175259"/>
            </a:xfrm>
            <a:prstGeom prst="rect">
              <a:avLst/>
            </a:prstGeom>
          </p:spPr>
        </p:pic>
      </p:grpSp>
      <p:grpSp>
        <p:nvGrpSpPr>
          <p:cNvPr id="103" name="Gruppieren 102">
            <a:extLst>
              <a:ext uri="{FF2B5EF4-FFF2-40B4-BE49-F238E27FC236}">
                <a16:creationId xmlns:a16="http://schemas.microsoft.com/office/drawing/2014/main" id="{07CAEC59-A6E7-4D49-93D7-1835C029C94F}"/>
              </a:ext>
            </a:extLst>
          </p:cNvPr>
          <p:cNvGrpSpPr/>
          <p:nvPr/>
        </p:nvGrpSpPr>
        <p:grpSpPr>
          <a:xfrm>
            <a:off x="2445660" y="1533878"/>
            <a:ext cx="914400" cy="914400"/>
            <a:chOff x="2392392" y="1533878"/>
            <a:chExt cx="914400" cy="914400"/>
          </a:xfrm>
        </p:grpSpPr>
        <p:sp>
          <p:nvSpPr>
            <p:cNvPr id="12" name="Rechteck 11">
              <a:extLst>
                <a:ext uri="{FF2B5EF4-FFF2-40B4-BE49-F238E27FC236}">
                  <a16:creationId xmlns:a16="http://schemas.microsoft.com/office/drawing/2014/main" id="{8931B91F-F986-46C5-AF8C-5FAAA92AB730}"/>
                </a:ext>
              </a:extLst>
            </p:cNvPr>
            <p:cNvSpPr/>
            <p:nvPr/>
          </p:nvSpPr>
          <p:spPr>
            <a:xfrm>
              <a:off x="2392392" y="1533878"/>
              <a:ext cx="914400" cy="914400"/>
            </a:xfrm>
            <a:prstGeom prst="rect">
              <a:avLst/>
            </a:prstGeom>
            <a:solidFill>
              <a:srgbClr val="D3F5D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M3: Allg. Psychologie 1</a:t>
              </a:r>
              <a:br>
                <a:rPr lang="de-DE" sz="750" dirty="0">
                  <a:solidFill>
                    <a:schemeClr val="tx1"/>
                  </a:solidFill>
                </a:rPr>
              </a:br>
              <a:br>
                <a:rPr lang="de-DE" sz="750" dirty="0">
                  <a:solidFill>
                    <a:schemeClr val="tx1"/>
                  </a:solidFill>
                </a:rPr>
              </a:br>
              <a:r>
                <a:rPr lang="de-DE" sz="750" dirty="0">
                  <a:solidFill>
                    <a:schemeClr val="tx1"/>
                  </a:solidFill>
                </a:rPr>
                <a:t>VL Wahrnehmung &amp; Kognition</a:t>
              </a:r>
              <a:br>
                <a:rPr lang="de-DE" sz="750" dirty="0">
                  <a:solidFill>
                    <a:schemeClr val="tx1"/>
                  </a:solidFill>
                </a:rPr>
              </a:br>
              <a:br>
                <a:rPr lang="de-DE" sz="750" dirty="0">
                  <a:solidFill>
                    <a:schemeClr val="tx1"/>
                  </a:solidFill>
                </a:rPr>
              </a:br>
              <a:r>
                <a:rPr lang="de-DE" sz="750" dirty="0">
                  <a:solidFill>
                    <a:schemeClr val="tx1"/>
                  </a:solidFill>
                </a:rPr>
                <a:t>4: 2</a:t>
              </a:r>
            </a:p>
          </p:txBody>
        </p:sp>
        <p:pic>
          <p:nvPicPr>
            <p:cNvPr id="197" name="Grafik 196" descr="Sonne">
              <a:extLst>
                <a:ext uri="{FF2B5EF4-FFF2-40B4-BE49-F238E27FC236}">
                  <a16:creationId xmlns:a16="http://schemas.microsoft.com/office/drawing/2014/main" id="{618018AB-EE86-4997-86A1-40D7B421D14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126931" y="2263444"/>
              <a:ext cx="175259" cy="175259"/>
            </a:xfrm>
            <a:prstGeom prst="rect">
              <a:avLst/>
            </a:prstGeom>
          </p:spPr>
        </p:pic>
      </p:grpSp>
      <p:grpSp>
        <p:nvGrpSpPr>
          <p:cNvPr id="143" name="Gruppieren 142">
            <a:extLst>
              <a:ext uri="{FF2B5EF4-FFF2-40B4-BE49-F238E27FC236}">
                <a16:creationId xmlns:a16="http://schemas.microsoft.com/office/drawing/2014/main" id="{1701C077-E136-4D9B-BAD8-8098BF90E06C}"/>
              </a:ext>
            </a:extLst>
          </p:cNvPr>
          <p:cNvGrpSpPr/>
          <p:nvPr/>
        </p:nvGrpSpPr>
        <p:grpSpPr>
          <a:xfrm>
            <a:off x="4699178" y="2542398"/>
            <a:ext cx="914400" cy="915177"/>
            <a:chOff x="4699178" y="2542398"/>
            <a:chExt cx="914400" cy="915177"/>
          </a:xfrm>
        </p:grpSpPr>
        <p:sp>
          <p:nvSpPr>
            <p:cNvPr id="25" name="Rechteck 24">
              <a:extLst>
                <a:ext uri="{FF2B5EF4-FFF2-40B4-BE49-F238E27FC236}">
                  <a16:creationId xmlns:a16="http://schemas.microsoft.com/office/drawing/2014/main" id="{4E0F6894-1914-4BE5-9E60-56C6D7C3A3BE}"/>
                </a:ext>
              </a:extLst>
            </p:cNvPr>
            <p:cNvSpPr/>
            <p:nvPr/>
          </p:nvSpPr>
          <p:spPr>
            <a:xfrm>
              <a:off x="4699178" y="2542398"/>
              <a:ext cx="914400" cy="914400"/>
            </a:xfrm>
            <a:prstGeom prst="rect">
              <a:avLst/>
            </a:prstGeom>
            <a:solidFill>
              <a:srgbClr val="D3F5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M4: Allg. Psychologie 2</a:t>
              </a:r>
              <a:br>
                <a:rPr lang="de-DE" sz="750" dirty="0">
                  <a:solidFill>
                    <a:schemeClr val="tx1"/>
                  </a:solidFill>
                </a:rPr>
              </a:br>
              <a:br>
                <a:rPr lang="de-DE" sz="750" dirty="0">
                  <a:solidFill>
                    <a:schemeClr val="tx1"/>
                  </a:solidFill>
                </a:rPr>
              </a:br>
              <a:r>
                <a:rPr lang="de-DE" sz="750" dirty="0">
                  <a:solidFill>
                    <a:schemeClr val="tx1"/>
                  </a:solidFill>
                </a:rPr>
                <a:t>VL Emotion &amp; Motivation</a:t>
              </a:r>
              <a:br>
                <a:rPr lang="de-DE" sz="750" dirty="0">
                  <a:solidFill>
                    <a:schemeClr val="tx1"/>
                  </a:solidFill>
                </a:rPr>
              </a:br>
              <a:br>
                <a:rPr lang="de-DE" sz="750" dirty="0">
                  <a:solidFill>
                    <a:schemeClr val="tx1"/>
                  </a:solidFill>
                </a:rPr>
              </a:br>
              <a:r>
                <a:rPr lang="de-DE" sz="750" dirty="0">
                  <a:solidFill>
                    <a:schemeClr val="tx1"/>
                  </a:solidFill>
                </a:rPr>
                <a:t>4; 2</a:t>
              </a:r>
            </a:p>
          </p:txBody>
        </p:sp>
        <p:pic>
          <p:nvPicPr>
            <p:cNvPr id="191" name="Grafik 190" descr="Schneeflocke">
              <a:extLst>
                <a:ext uri="{FF2B5EF4-FFF2-40B4-BE49-F238E27FC236}">
                  <a16:creationId xmlns:a16="http://schemas.microsoft.com/office/drawing/2014/main" id="{5C6AD07E-DE9A-4F62-AFA6-1207F2DA0F7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431400" y="3282316"/>
              <a:ext cx="175259" cy="175259"/>
            </a:xfrm>
            <a:prstGeom prst="rect">
              <a:avLst/>
            </a:prstGeom>
          </p:spPr>
        </p:pic>
      </p:grpSp>
      <p:grpSp>
        <p:nvGrpSpPr>
          <p:cNvPr id="142" name="Gruppieren 141">
            <a:extLst>
              <a:ext uri="{FF2B5EF4-FFF2-40B4-BE49-F238E27FC236}">
                <a16:creationId xmlns:a16="http://schemas.microsoft.com/office/drawing/2014/main" id="{C6460045-6921-42E4-8F3D-61700867F1E8}"/>
              </a:ext>
            </a:extLst>
          </p:cNvPr>
          <p:cNvGrpSpPr/>
          <p:nvPr/>
        </p:nvGrpSpPr>
        <p:grpSpPr>
          <a:xfrm>
            <a:off x="3593502" y="2542683"/>
            <a:ext cx="917212" cy="914400"/>
            <a:chOff x="3593502" y="2542683"/>
            <a:chExt cx="917212" cy="914400"/>
          </a:xfrm>
        </p:grpSpPr>
        <p:sp>
          <p:nvSpPr>
            <p:cNvPr id="24" name="Rechteck 23">
              <a:extLst>
                <a:ext uri="{FF2B5EF4-FFF2-40B4-BE49-F238E27FC236}">
                  <a16:creationId xmlns:a16="http://schemas.microsoft.com/office/drawing/2014/main" id="{766ECA67-D284-4795-AF93-4459CB32BF8F}"/>
                </a:ext>
              </a:extLst>
            </p:cNvPr>
            <p:cNvSpPr/>
            <p:nvPr/>
          </p:nvSpPr>
          <p:spPr>
            <a:xfrm>
              <a:off x="3593502" y="2542683"/>
              <a:ext cx="914400" cy="914400"/>
            </a:xfrm>
            <a:prstGeom prst="rect">
              <a:avLst/>
            </a:prstGeom>
            <a:solidFill>
              <a:srgbClr val="D3F5D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M10: Grundlagen psych. Diagnostik</a:t>
              </a:r>
              <a:br>
                <a:rPr lang="de-DE" sz="750" dirty="0">
                  <a:solidFill>
                    <a:schemeClr val="tx1"/>
                  </a:solidFill>
                </a:rPr>
              </a:br>
              <a:br>
                <a:rPr lang="de-DE" sz="750" dirty="0">
                  <a:solidFill>
                    <a:schemeClr val="tx1"/>
                  </a:solidFill>
                </a:rPr>
              </a:br>
              <a:r>
                <a:rPr lang="de-DE" sz="750" dirty="0">
                  <a:solidFill>
                    <a:schemeClr val="tx1"/>
                  </a:solidFill>
                </a:rPr>
                <a:t>S Psychologische Diagnostik</a:t>
              </a:r>
              <a:br>
                <a:rPr lang="de-DE" sz="750" dirty="0">
                  <a:solidFill>
                    <a:schemeClr val="tx1"/>
                  </a:solidFill>
                </a:rPr>
              </a:br>
              <a:br>
                <a:rPr lang="de-DE" sz="750" dirty="0">
                  <a:solidFill>
                    <a:schemeClr val="tx1"/>
                  </a:solidFill>
                </a:rPr>
              </a:br>
              <a:r>
                <a:rPr lang="de-DE" sz="750" dirty="0">
                  <a:solidFill>
                    <a:schemeClr val="tx1"/>
                  </a:solidFill>
                </a:rPr>
                <a:t>4; 2</a:t>
              </a:r>
            </a:p>
          </p:txBody>
        </p:sp>
        <p:pic>
          <p:nvPicPr>
            <p:cNvPr id="193" name="Grafik 192" descr="Schneeflocke">
              <a:extLst>
                <a:ext uri="{FF2B5EF4-FFF2-40B4-BE49-F238E27FC236}">
                  <a16:creationId xmlns:a16="http://schemas.microsoft.com/office/drawing/2014/main" id="{AB312141-A912-4F43-A215-027FB2A637C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35455" y="3269958"/>
              <a:ext cx="175259" cy="175259"/>
            </a:xfrm>
            <a:prstGeom prst="rect">
              <a:avLst/>
            </a:prstGeom>
          </p:spPr>
        </p:pic>
      </p:grpSp>
      <p:grpSp>
        <p:nvGrpSpPr>
          <p:cNvPr id="206" name="Gruppieren 205">
            <a:extLst>
              <a:ext uri="{FF2B5EF4-FFF2-40B4-BE49-F238E27FC236}">
                <a16:creationId xmlns:a16="http://schemas.microsoft.com/office/drawing/2014/main" id="{FCE5A610-0E58-4C2B-A961-933CDB155927}"/>
              </a:ext>
            </a:extLst>
          </p:cNvPr>
          <p:cNvGrpSpPr/>
          <p:nvPr/>
        </p:nvGrpSpPr>
        <p:grpSpPr>
          <a:xfrm>
            <a:off x="6855453" y="2541605"/>
            <a:ext cx="914400" cy="914400"/>
            <a:chOff x="6855453" y="2541605"/>
            <a:chExt cx="914400" cy="914400"/>
          </a:xfrm>
        </p:grpSpPr>
        <p:sp>
          <p:nvSpPr>
            <p:cNvPr id="26" name="Rechteck 25">
              <a:extLst>
                <a:ext uri="{FF2B5EF4-FFF2-40B4-BE49-F238E27FC236}">
                  <a16:creationId xmlns:a16="http://schemas.microsoft.com/office/drawing/2014/main" id="{53DE61C9-D229-493E-A29D-FF5FD70823A3}"/>
                </a:ext>
              </a:extLst>
            </p:cNvPr>
            <p:cNvSpPr/>
            <p:nvPr/>
          </p:nvSpPr>
          <p:spPr>
            <a:xfrm>
              <a:off x="6855453" y="2541605"/>
              <a:ext cx="914400" cy="914400"/>
            </a:xfrm>
            <a:prstGeom prst="rect">
              <a:avLst/>
            </a:prstGeom>
            <a:solidFill>
              <a:srgbClr val="D3F5D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M9: Experimental- psych. Praktikum</a:t>
              </a:r>
              <a:br>
                <a:rPr lang="de-DE" sz="750" dirty="0">
                  <a:solidFill>
                    <a:schemeClr val="tx1"/>
                  </a:solidFill>
                </a:rPr>
              </a:br>
              <a:br>
                <a:rPr lang="de-DE" sz="750" dirty="0">
                  <a:solidFill>
                    <a:schemeClr val="tx1"/>
                  </a:solidFill>
                </a:rPr>
              </a:br>
              <a:r>
                <a:rPr lang="de-DE" sz="750" dirty="0">
                  <a:solidFill>
                    <a:schemeClr val="tx1"/>
                  </a:solidFill>
                </a:rPr>
                <a:t>P ExPra 2</a:t>
              </a:r>
              <a:br>
                <a:rPr lang="de-DE" sz="750" dirty="0">
                  <a:solidFill>
                    <a:schemeClr val="tx1"/>
                  </a:solidFill>
                </a:rPr>
              </a:br>
              <a:br>
                <a:rPr lang="de-DE" sz="750" dirty="0">
                  <a:solidFill>
                    <a:schemeClr val="tx1"/>
                  </a:solidFill>
                </a:rPr>
              </a:br>
              <a:br>
                <a:rPr lang="de-DE" sz="750" dirty="0">
                  <a:solidFill>
                    <a:schemeClr val="tx1"/>
                  </a:solidFill>
                </a:rPr>
              </a:br>
              <a:r>
                <a:rPr lang="de-DE" sz="750" dirty="0">
                  <a:solidFill>
                    <a:schemeClr val="tx1"/>
                  </a:solidFill>
                </a:rPr>
                <a:t>3; 2</a:t>
              </a:r>
            </a:p>
          </p:txBody>
        </p:sp>
        <p:pic>
          <p:nvPicPr>
            <p:cNvPr id="198" name="Grafik 197" descr="Schneeflocke">
              <a:extLst>
                <a:ext uri="{FF2B5EF4-FFF2-40B4-BE49-F238E27FC236}">
                  <a16:creationId xmlns:a16="http://schemas.microsoft.com/office/drawing/2014/main" id="{A88EB42C-63B7-422A-8B7B-1E397E761EA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593912" y="3272723"/>
              <a:ext cx="175259" cy="175259"/>
            </a:xfrm>
            <a:prstGeom prst="rect">
              <a:avLst/>
            </a:prstGeom>
          </p:spPr>
        </p:pic>
      </p:grpSp>
      <p:grpSp>
        <p:nvGrpSpPr>
          <p:cNvPr id="33" name="Gruppieren 32">
            <a:extLst>
              <a:ext uri="{FF2B5EF4-FFF2-40B4-BE49-F238E27FC236}">
                <a16:creationId xmlns:a16="http://schemas.microsoft.com/office/drawing/2014/main" id="{4DB72126-4F8D-4633-9814-AB436379CB1C}"/>
              </a:ext>
            </a:extLst>
          </p:cNvPr>
          <p:cNvGrpSpPr/>
          <p:nvPr/>
        </p:nvGrpSpPr>
        <p:grpSpPr>
          <a:xfrm>
            <a:off x="1882698" y="523267"/>
            <a:ext cx="1259046" cy="914400"/>
            <a:chOff x="1882698" y="523267"/>
            <a:chExt cx="1259046" cy="914400"/>
          </a:xfrm>
        </p:grpSpPr>
        <p:sp>
          <p:nvSpPr>
            <p:cNvPr id="48" name="Rechteck 47">
              <a:extLst>
                <a:ext uri="{FF2B5EF4-FFF2-40B4-BE49-F238E27FC236}">
                  <a16:creationId xmlns:a16="http://schemas.microsoft.com/office/drawing/2014/main" id="{4CDC9A2C-6E83-4FCA-86EB-E1D54965FA12}"/>
                </a:ext>
              </a:extLst>
            </p:cNvPr>
            <p:cNvSpPr/>
            <p:nvPr/>
          </p:nvSpPr>
          <p:spPr>
            <a:xfrm>
              <a:off x="1882698" y="523267"/>
              <a:ext cx="1259046" cy="914400"/>
            </a:xfrm>
            <a:prstGeom prst="rect">
              <a:avLst/>
            </a:prstGeom>
            <a:solidFill>
              <a:srgbClr val="D3F5D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M2: Sozialpsychologie</a:t>
              </a:r>
              <a:br>
                <a:rPr lang="de-DE" sz="750" dirty="0">
                  <a:solidFill>
                    <a:schemeClr val="tx1"/>
                  </a:solidFill>
                </a:rPr>
              </a:br>
              <a:br>
                <a:rPr lang="de-DE" sz="750" dirty="0">
                  <a:solidFill>
                    <a:schemeClr val="tx1"/>
                  </a:solidFill>
                </a:rPr>
              </a:br>
              <a:r>
                <a:rPr lang="de-DE" sz="750" dirty="0">
                  <a:solidFill>
                    <a:schemeClr val="tx1"/>
                  </a:solidFill>
                </a:rPr>
                <a:t> </a:t>
              </a:r>
              <a:br>
                <a:rPr lang="de-DE" sz="750" dirty="0">
                  <a:solidFill>
                    <a:schemeClr val="tx1"/>
                  </a:solidFill>
                </a:rPr>
              </a:br>
              <a:r>
                <a:rPr lang="de-DE" sz="750" dirty="0">
                  <a:solidFill>
                    <a:schemeClr val="tx1"/>
                  </a:solidFill>
                </a:rPr>
                <a:t>VL Sozialpsychologie 1+2</a:t>
              </a:r>
              <a:br>
                <a:rPr lang="de-DE" sz="750" dirty="0">
                  <a:solidFill>
                    <a:schemeClr val="tx1"/>
                  </a:solidFill>
                </a:rPr>
              </a:br>
              <a:br>
                <a:rPr lang="de-DE" sz="750" dirty="0">
                  <a:solidFill>
                    <a:schemeClr val="tx1"/>
                  </a:solidFill>
                </a:rPr>
              </a:br>
              <a:endParaRPr lang="de-DE" sz="750" dirty="0">
                <a:solidFill>
                  <a:schemeClr val="tx1"/>
                </a:solidFill>
              </a:endParaRPr>
            </a:p>
            <a:p>
              <a:pPr algn="ctr"/>
              <a:r>
                <a:rPr lang="de-DE" sz="750" dirty="0">
                  <a:solidFill>
                    <a:schemeClr val="tx1"/>
                  </a:solidFill>
                </a:rPr>
                <a:t>5;4</a:t>
              </a:r>
            </a:p>
          </p:txBody>
        </p:sp>
        <p:pic>
          <p:nvPicPr>
            <p:cNvPr id="202" name="Grafik 201" descr="Schneeflocke">
              <a:extLst>
                <a:ext uri="{FF2B5EF4-FFF2-40B4-BE49-F238E27FC236}">
                  <a16:creationId xmlns:a16="http://schemas.microsoft.com/office/drawing/2014/main" id="{B11E5261-1B63-44E7-8EE7-56D005370E3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957041" y="1250801"/>
              <a:ext cx="175259" cy="175259"/>
            </a:xfrm>
            <a:prstGeom prst="rect">
              <a:avLst/>
            </a:prstGeom>
          </p:spPr>
        </p:pic>
      </p:grpSp>
      <p:grpSp>
        <p:nvGrpSpPr>
          <p:cNvPr id="63" name="Gruppieren 62">
            <a:extLst>
              <a:ext uri="{FF2B5EF4-FFF2-40B4-BE49-F238E27FC236}">
                <a16:creationId xmlns:a16="http://schemas.microsoft.com/office/drawing/2014/main" id="{16647483-7D79-4029-9BFB-CDF43F91BA98}"/>
              </a:ext>
            </a:extLst>
          </p:cNvPr>
          <p:cNvGrpSpPr/>
          <p:nvPr/>
        </p:nvGrpSpPr>
        <p:grpSpPr>
          <a:xfrm>
            <a:off x="3201722" y="522901"/>
            <a:ext cx="875815" cy="911388"/>
            <a:chOff x="3201722" y="522901"/>
            <a:chExt cx="875815" cy="911388"/>
          </a:xfrm>
        </p:grpSpPr>
        <p:sp>
          <p:nvSpPr>
            <p:cNvPr id="16" name="Rechteck 15">
              <a:extLst>
                <a:ext uri="{FF2B5EF4-FFF2-40B4-BE49-F238E27FC236}">
                  <a16:creationId xmlns:a16="http://schemas.microsoft.com/office/drawing/2014/main" id="{767B5C03-1264-4778-A57C-90818D52D625}"/>
                </a:ext>
              </a:extLst>
            </p:cNvPr>
            <p:cNvSpPr/>
            <p:nvPr/>
          </p:nvSpPr>
          <p:spPr>
            <a:xfrm>
              <a:off x="3201722" y="522901"/>
              <a:ext cx="870056" cy="909987"/>
            </a:xfrm>
            <a:prstGeom prst="rect">
              <a:avLst/>
            </a:prstGeom>
            <a:solidFill>
              <a:srgbClr val="D3F5D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M2: Sozialpsychologie</a:t>
              </a:r>
              <a:br>
                <a:rPr lang="de-DE" sz="750" dirty="0">
                  <a:solidFill>
                    <a:schemeClr val="tx1"/>
                  </a:solidFill>
                </a:rPr>
              </a:br>
              <a:br>
                <a:rPr lang="de-DE" sz="750" dirty="0">
                  <a:solidFill>
                    <a:schemeClr val="tx1"/>
                  </a:solidFill>
                </a:rPr>
              </a:br>
              <a:r>
                <a:rPr lang="de-DE" sz="750" dirty="0">
                  <a:solidFill>
                    <a:schemeClr val="tx1"/>
                  </a:solidFill>
                </a:rPr>
                <a:t>S Sozialpsychologie</a:t>
              </a:r>
              <a:br>
                <a:rPr lang="de-DE" sz="750" dirty="0">
                  <a:solidFill>
                    <a:schemeClr val="tx1"/>
                  </a:solidFill>
                </a:rPr>
              </a:br>
              <a:br>
                <a:rPr lang="de-DE" sz="750" dirty="0">
                  <a:solidFill>
                    <a:schemeClr val="tx1"/>
                  </a:solidFill>
                </a:rPr>
              </a:br>
              <a:br>
                <a:rPr lang="de-DE" sz="750" dirty="0">
                  <a:solidFill>
                    <a:schemeClr val="tx1"/>
                  </a:solidFill>
                </a:rPr>
              </a:br>
              <a:r>
                <a:rPr lang="de-DE" sz="750" dirty="0">
                  <a:solidFill>
                    <a:schemeClr val="tx1"/>
                  </a:solidFill>
                </a:rPr>
                <a:t>3; 2</a:t>
              </a:r>
            </a:p>
          </p:txBody>
        </p:sp>
        <p:pic>
          <p:nvPicPr>
            <p:cNvPr id="203" name="Grafik 202" descr="Schneeflocke">
              <a:extLst>
                <a:ext uri="{FF2B5EF4-FFF2-40B4-BE49-F238E27FC236}">
                  <a16:creationId xmlns:a16="http://schemas.microsoft.com/office/drawing/2014/main" id="{ECB5C360-FCB9-443B-8494-C8683238B4F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902278" y="1259030"/>
              <a:ext cx="175259" cy="175259"/>
            </a:xfrm>
            <a:prstGeom prst="rect">
              <a:avLst/>
            </a:prstGeom>
          </p:spPr>
        </p:pic>
      </p:grpSp>
    </p:spTree>
    <p:extLst>
      <p:ext uri="{BB962C8B-B14F-4D97-AF65-F5344CB8AC3E}">
        <p14:creationId xmlns:p14="http://schemas.microsoft.com/office/powerpoint/2010/main" val="2555922237"/>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1256</Words>
  <Application>Microsoft Office PowerPoint</Application>
  <PresentationFormat>Breitbild</PresentationFormat>
  <Paragraphs>161</Paragraphs>
  <Slides>1</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vt:i4>
      </vt:variant>
    </vt:vector>
  </HeadingPairs>
  <TitlesOfParts>
    <vt:vector size="6" baseType="lpstr">
      <vt:lpstr>Arial</vt:lpstr>
      <vt:lpstr>Berlin Sans FB Demi</vt:lpstr>
      <vt:lpstr>Calibri</vt:lpstr>
      <vt:lpstr>Calibri Light</vt:lpstr>
      <vt:lpstr>Office</vt:lpstr>
      <vt:lpstr>Anpassbarer Ablaufplan 3-j. Bachelor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anpassbarer Ablaufplan BSc 3-j. Studienberatung</dc:title>
  <dc:creator>Dani</dc:creator>
  <cp:lastModifiedBy>HiWi Psychologie</cp:lastModifiedBy>
  <cp:revision>96</cp:revision>
  <cp:lastPrinted>2023-06-13T10:00:19Z</cp:lastPrinted>
  <dcterms:created xsi:type="dcterms:W3CDTF">2023-01-24T10:47:26Z</dcterms:created>
  <dcterms:modified xsi:type="dcterms:W3CDTF">2023-06-19T07:09:48Z</dcterms:modified>
</cp:coreProperties>
</file>